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70" autoAdjust="0"/>
    <p:restoredTop sz="94660"/>
  </p:normalViewPr>
  <p:slideViewPr>
    <p:cSldViewPr snapToGrid="0">
      <p:cViewPr varScale="1">
        <p:scale>
          <a:sx n="121" d="100"/>
          <a:sy n="121" d="100"/>
        </p:scale>
        <p:origin x="176" y="3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extLst>
      <p:ext uri="{BB962C8B-B14F-4D97-AF65-F5344CB8AC3E}">
        <p14:creationId xmlns:p14="http://schemas.microsoft.com/office/powerpoint/2010/main" val="190925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2023/3/15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2"/>
            <a:stretch>
              <a:fillRect l="-40217" r="-43155"/>
            </a:stretch>
          </a:blip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3"/>
          <a:srcRect l="57443"/>
          <a:stretch>
            <a:fillRect/>
          </a:stretch>
        </p:blipFill>
        <p:spPr>
          <a:xfrm>
            <a:off x="6888869" y="4832935"/>
            <a:ext cx="5342484" cy="2574825"/>
          </a:xfrm>
          <a:prstGeom prst="rect">
            <a:avLst/>
          </a:prstGeom>
        </p:spPr>
      </p:pic>
      <p:sp>
        <p:nvSpPr>
          <p:cNvPr id="7" name="文本框 6"/>
          <p:cNvSpPr txBox="1"/>
          <p:nvPr/>
        </p:nvSpPr>
        <p:spPr>
          <a:xfrm>
            <a:off x="5700988" y="1550108"/>
            <a:ext cx="5984730" cy="1938020"/>
          </a:xfrm>
          <a:prstGeom prst="rect">
            <a:avLst/>
          </a:prstGeom>
          <a:noFill/>
        </p:spPr>
        <p:txBody>
          <a:bodyPr wrap="square">
            <a:spAutoFit/>
          </a:bodyPr>
          <a:lstStyle/>
          <a:p>
            <a:pPr algn="r"/>
            <a:r>
              <a:rPr lang="zh-CN" altLang="en-US" sz="8000" dirty="0">
                <a:solidFill>
                  <a:schemeClr val="bg1"/>
                </a:solidFill>
                <a:latin typeface="FZCuHeiSongS-B-GB"/>
                <a:ea typeface="FZCuHeiSongS-B-GB"/>
              </a:rPr>
              <a:t>贪心法</a:t>
            </a:r>
            <a:endParaRPr lang="en-US" altLang="zh-CN" sz="8000" dirty="0">
              <a:solidFill>
                <a:schemeClr val="bg1"/>
              </a:solidFill>
              <a:latin typeface="FZCuHeiSongS-B-GB"/>
              <a:ea typeface="FZCuHeiSongS-B-GB"/>
            </a:endParaRPr>
          </a:p>
          <a:p>
            <a:pPr algn="r"/>
            <a:r>
              <a:rPr lang="en-US" altLang="zh-CN" sz="4000" dirty="0">
                <a:solidFill>
                  <a:schemeClr val="bg1"/>
                </a:solidFill>
                <a:latin typeface="FZCuHeiSongS-B-GB"/>
                <a:ea typeface="FZCuHeiSongS-B-GB"/>
              </a:rPr>
              <a:t>Greedy</a:t>
            </a: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4"/>
          <a:stretch>
            <a:fillRect/>
          </a:stretch>
        </p:blipFill>
        <p:spPr>
          <a:xfrm>
            <a:off x="9739991" y="458041"/>
            <a:ext cx="1758315" cy="495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2021</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2</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794385" y="1440180"/>
            <a:ext cx="6630035" cy="3562985"/>
          </a:xfrm>
          <a:prstGeom prst="rect">
            <a:avLst/>
          </a:prstGeom>
        </p:spPr>
      </p:pic>
      <p:pic>
        <p:nvPicPr>
          <p:cNvPr id="3" name="图片 2"/>
          <p:cNvPicPr>
            <a:picLocks noChangeAspect="1"/>
          </p:cNvPicPr>
          <p:nvPr/>
        </p:nvPicPr>
        <p:blipFill>
          <a:blip r:embed="rId5"/>
          <a:stretch>
            <a:fillRect/>
          </a:stretch>
        </p:blipFill>
        <p:spPr>
          <a:xfrm>
            <a:off x="959485" y="5003165"/>
            <a:ext cx="5734050" cy="1557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2021</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3</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p:cNvPicPr>
            <a:picLocks noChangeAspect="1"/>
          </p:cNvPicPr>
          <p:nvPr/>
        </p:nvPicPr>
        <p:blipFill>
          <a:blip r:embed="rId4"/>
          <a:stretch>
            <a:fillRect/>
          </a:stretch>
        </p:blipFill>
        <p:spPr>
          <a:xfrm>
            <a:off x="959485" y="1551940"/>
            <a:ext cx="8073390" cy="4745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2113280" cy="645160"/>
          </a:xfrm>
          <a:prstGeom prst="rect">
            <a:avLst/>
          </a:prstGeom>
          <a:noFill/>
        </p:spPr>
        <p:txBody>
          <a:bodyPr wrap="none">
            <a:spAutoFit/>
          </a:bodyPr>
          <a:lstStyle/>
          <a:p>
            <a:pPr algn="l"/>
            <a:r>
              <a:rPr lang="en-US" sz="3600" dirty="0">
                <a:latin typeface="+mj-ea"/>
                <a:ea typeface="+mj-ea"/>
              </a:rPr>
              <a:t>2019</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p:cNvSpPr txBox="1"/>
          <p:nvPr/>
        </p:nvSpPr>
        <p:spPr>
          <a:xfrm>
            <a:off x="1078865" y="1835785"/>
            <a:ext cx="9919335" cy="2306955"/>
          </a:xfrm>
          <a:prstGeom prst="rect">
            <a:avLst/>
          </a:prstGeom>
          <a:noFill/>
        </p:spPr>
        <p:txBody>
          <a:bodyPr wrap="square" rtlCol="0" anchor="t">
            <a:spAutoFit/>
          </a:bodyPr>
          <a:lstStyle/>
          <a:p>
            <a:r>
              <a:rPr altLang="zh-CN" sz="2400" kern="100">
                <a:effectLst/>
                <a:latin typeface="Times New Roman" panose="02020603050405020304" pitchFamily="18" charset="0"/>
                <a:ea typeface="宋体" panose="02010600030101010101" pitchFamily="2" charset="-122"/>
              </a:rPr>
              <a:t>马上要开校运会了，假设你是比赛的组织者，共有 n 个选手。每个参赛选手都有一个编号 1，…，n。这些选手之间形成若干小组，允许一名选手属于多个小组。</a:t>
            </a:r>
          </a:p>
          <a:p>
            <a:r>
              <a:rPr altLang="zh-CN" sz="2400" kern="100">
                <a:effectLst/>
                <a:latin typeface="Times New Roman" panose="02020603050405020304" pitchFamily="18" charset="0"/>
                <a:ea typeface="宋体" panose="02010600030101010101" pitchFamily="2" charset="-122"/>
              </a:rPr>
              <a:t>每个小组的选手编号都是连续的，例如{2,3,4}，{8,9,10,11}。现在你要选取若干名选手作为联络人，请设计一个算法找到最少的联络人，使得每个小组都至少有一名联络人。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4015740" cy="645160"/>
          </a:xfrm>
          <a:prstGeom prst="rect">
            <a:avLst/>
          </a:prstGeom>
          <a:noFill/>
        </p:spPr>
        <p:txBody>
          <a:bodyPr wrap="none">
            <a:spAutoFit/>
          </a:bodyPr>
          <a:lstStyle/>
          <a:p>
            <a:pPr algn="l"/>
            <a:r>
              <a:rPr lang="en-US" sz="3600" dirty="0">
                <a:latin typeface="+mj-ea"/>
                <a:ea typeface="+mj-ea"/>
              </a:rPr>
              <a:t>2019</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p:cNvSpPr txBox="1"/>
          <p:nvPr/>
        </p:nvSpPr>
        <p:spPr>
          <a:xfrm>
            <a:off x="959485" y="1721485"/>
            <a:ext cx="9919335" cy="3415030"/>
          </a:xfrm>
          <a:prstGeom prst="rect">
            <a:avLst/>
          </a:prstGeom>
          <a:noFill/>
        </p:spPr>
        <p:txBody>
          <a:bodyPr wrap="square" rtlCol="0" anchor="t">
            <a:spAutoFit/>
          </a:bodyPr>
          <a:lstStyle/>
          <a:p>
            <a:r>
              <a:rPr altLang="zh-CN" sz="2400" b="1" kern="100">
                <a:effectLst/>
                <a:latin typeface="Times New Roman" panose="02020603050405020304" pitchFamily="18" charset="0"/>
                <a:ea typeface="宋体" panose="02010600030101010101" pitchFamily="2" charset="-122"/>
              </a:rPr>
              <a:t>算法设计（4 分）</a:t>
            </a:r>
          </a:p>
          <a:p>
            <a:r>
              <a:rPr altLang="zh-CN" sz="2400" kern="100">
                <a:effectLst/>
                <a:latin typeface="Times New Roman" panose="02020603050405020304" pitchFamily="18" charset="0"/>
                <a:ea typeface="宋体" panose="02010600030101010101" pitchFamily="2" charset="-122"/>
              </a:rPr>
              <a:t>假设每个小组对应的编号区间为 A_i=[a_i,b_i]，按照每个小组最大编号的选手从小到大进行排序，先把 b_1 设为联络人，然后检查其他组的 a_i 是否小于 b_1，如果小于，则满足；否则，将 b_i 加入，继续检查。记最终选出的联络人集合为 S。</a:t>
            </a:r>
          </a:p>
          <a:p>
            <a:endParaRPr altLang="zh-CN" sz="2400" kern="100">
              <a:effectLst/>
              <a:latin typeface="Times New Roman" panose="02020603050405020304" pitchFamily="18" charset="0"/>
              <a:ea typeface="宋体" panose="02010600030101010101" pitchFamily="2" charset="-122"/>
            </a:endParaRPr>
          </a:p>
          <a:p>
            <a:r>
              <a:rPr altLang="zh-CN" sz="2400" b="1" kern="100">
                <a:effectLst/>
                <a:latin typeface="Times New Roman" panose="02020603050405020304" pitchFamily="18" charset="0"/>
                <a:ea typeface="宋体" panose="02010600030101010101" pitchFamily="2" charset="-122"/>
              </a:rPr>
              <a:t>算法复杂度（1 分）</a:t>
            </a:r>
            <a:r>
              <a:rPr altLang="zh-CN" sz="2400" kern="100">
                <a:effectLst/>
                <a:latin typeface="Times New Roman" panose="02020603050405020304" pitchFamily="18" charset="0"/>
                <a:ea typeface="宋体" panose="02010600030101010101" pitchFamily="2" charset="-122"/>
              </a:rPr>
              <a:t>如果有 m 个小组，算法复杂度为 O(mlog m).</a:t>
            </a:r>
          </a:p>
          <a:p>
            <a:endParaRPr altLang="zh-CN" sz="2400" kern="100">
              <a:effectLst/>
              <a:latin typeface="Times New Roman" panose="02020603050405020304" pitchFamily="18" charset="0"/>
              <a:ea typeface="宋体" panose="02010600030101010101" pitchFamily="2" charset="-122"/>
            </a:endParaRPr>
          </a:p>
          <a:p>
            <a:r>
              <a:rPr altLang="zh-CN" sz="2400" b="1" kern="100">
                <a:effectLst/>
                <a:latin typeface="Times New Roman" panose="02020603050405020304" pitchFamily="18" charset="0"/>
                <a:ea typeface="宋体" panose="02010600030101010101" pitchFamily="2" charset="-122"/>
              </a:rPr>
              <a:t>正确性证明（10 分）</a:t>
            </a:r>
            <a:r>
              <a:rPr lang="zh-CN" sz="2400" kern="100">
                <a:effectLst/>
                <a:latin typeface="Times New Roman" panose="02020603050405020304" pitchFamily="18" charset="0"/>
                <a:ea typeface="宋体" panose="02010600030101010101" pitchFamily="2" charset="-122"/>
              </a:rPr>
              <a:t>见下页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4283710" cy="645160"/>
          </a:xfrm>
          <a:prstGeom prst="rect">
            <a:avLst/>
          </a:prstGeom>
          <a:noFill/>
        </p:spPr>
        <p:txBody>
          <a:bodyPr wrap="none">
            <a:spAutoFit/>
          </a:bodyPr>
          <a:lstStyle/>
          <a:p>
            <a:pPr algn="l"/>
            <a:r>
              <a:rPr lang="en-US" sz="3600" dirty="0">
                <a:latin typeface="+mj-ea"/>
                <a:ea typeface="+mj-ea"/>
              </a:rPr>
              <a:t>2019</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2</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1084580" y="1201420"/>
            <a:ext cx="9833610" cy="51733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2018</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p:cNvSpPr txBox="1"/>
          <p:nvPr/>
        </p:nvSpPr>
        <p:spPr>
          <a:xfrm>
            <a:off x="1078865" y="1835785"/>
            <a:ext cx="9919335" cy="3415030"/>
          </a:xfrm>
          <a:prstGeom prst="rect">
            <a:avLst/>
          </a:prstGeom>
          <a:noFill/>
        </p:spPr>
        <p:txBody>
          <a:bodyPr wrap="square" rtlCol="0" anchor="t">
            <a:spAutoFit/>
          </a:bodyPr>
          <a:lstStyle/>
          <a:p>
            <a:r>
              <a:rPr altLang="zh-CN" sz="2400" kern="100">
                <a:effectLst/>
                <a:latin typeface="Times New Roman" panose="02020603050405020304" pitchFamily="18" charset="0"/>
                <a:ea typeface="宋体" panose="02010600030101010101" pitchFamily="2" charset="-122"/>
              </a:rPr>
              <a:t>五一假期，小江同学计划开车从 A 地出发，到相距为 L 公里的 B 地探险。在 A 地到 B 地的途中有 n 个加油站，它们分别分布在距离 A 地 di (i = 1, 2, …, n)公里的位置，每个加油站可以</a:t>
            </a:r>
            <a:r>
              <a:rPr lang="zh-CN" sz="2400" kern="100">
                <a:effectLst/>
                <a:latin typeface="Times New Roman" panose="02020603050405020304" pitchFamily="18" charset="0"/>
                <a:ea typeface="宋体" panose="02010600030101010101" pitchFamily="2" charset="-122"/>
              </a:rPr>
              <a:t>提</a:t>
            </a:r>
            <a:r>
              <a:rPr altLang="zh-CN" sz="2400" kern="100">
                <a:effectLst/>
                <a:latin typeface="Times New Roman" panose="02020603050405020304" pitchFamily="18" charset="0"/>
                <a:ea typeface="宋体" panose="02010600030101010101" pitchFamily="2" charset="-122"/>
              </a:rPr>
              <a:t>供 Vi 升的汽油。一开始时小江同学的汽车上有 S 升汽油，汽车每行驶一公里需要耗油一升，假设汽车油箱容量无穷。</a:t>
            </a:r>
          </a:p>
          <a:p>
            <a:r>
              <a:rPr altLang="zh-CN" sz="2400" kern="100">
                <a:effectLst/>
                <a:latin typeface="Times New Roman" panose="02020603050405020304" pitchFamily="18" charset="0"/>
                <a:ea typeface="宋体" panose="02010600030101010101" pitchFamily="2" charset="-122"/>
              </a:rPr>
              <a:t>请问小江同学在途中至少要加几次油？她要在哪些加油站加油？</a:t>
            </a:r>
          </a:p>
          <a:p>
            <a:endParaRPr altLang="zh-CN" sz="2400" kern="100">
              <a:effectLst/>
              <a:latin typeface="Times New Roman" panose="02020603050405020304" pitchFamily="18" charset="0"/>
              <a:ea typeface="宋体" panose="02010600030101010101" pitchFamily="2" charset="-122"/>
            </a:endParaRPr>
          </a:p>
          <a:p>
            <a:r>
              <a:rPr altLang="zh-CN" sz="2400" kern="100">
                <a:effectLst/>
                <a:latin typeface="Times New Roman" panose="02020603050405020304" pitchFamily="18" charset="0"/>
                <a:ea typeface="宋体" panose="02010600030101010101" pitchFamily="2" charset="-122"/>
              </a:rPr>
              <a:t>请设计一个算法解决上述问题，写出算法</a:t>
            </a:r>
            <a:r>
              <a:rPr lang="zh-CN" sz="2400" kern="100">
                <a:effectLst/>
                <a:latin typeface="Times New Roman" panose="02020603050405020304" pitchFamily="18" charset="0"/>
                <a:ea typeface="宋体" panose="02010600030101010101" pitchFamily="2" charset="-122"/>
              </a:rPr>
              <a:t>描</a:t>
            </a:r>
            <a:r>
              <a:rPr altLang="zh-CN" sz="2400" kern="100">
                <a:effectLst/>
                <a:latin typeface="Times New Roman" panose="02020603050405020304" pitchFamily="18" charset="0"/>
                <a:ea typeface="宋体" panose="02010600030101010101" pitchFamily="2" charset="-122"/>
              </a:rPr>
              <a:t>述，分析算法的时间复杂度，并证明算法的正确性。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015740" cy="645160"/>
          </a:xfrm>
          <a:prstGeom prst="rect">
            <a:avLst/>
          </a:prstGeom>
          <a:noFill/>
        </p:spPr>
        <p:txBody>
          <a:bodyPr wrap="none">
            <a:spAutoFit/>
          </a:bodyPr>
          <a:lstStyle/>
          <a:p>
            <a:pPr algn="l"/>
            <a:r>
              <a:rPr lang="en-US" sz="3600" dirty="0">
                <a:latin typeface="+mj-ea"/>
                <a:ea typeface="+mj-ea"/>
              </a:rPr>
              <a:t>2018</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p:cNvPicPr>
            <a:picLocks noChangeAspect="1"/>
          </p:cNvPicPr>
          <p:nvPr/>
        </p:nvPicPr>
        <p:blipFill>
          <a:blip r:embed="rId4"/>
          <a:stretch>
            <a:fillRect/>
          </a:stretch>
        </p:blipFill>
        <p:spPr>
          <a:xfrm>
            <a:off x="959485" y="1621155"/>
            <a:ext cx="9925685" cy="44589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887730" y="1433830"/>
            <a:ext cx="9994265" cy="4918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01574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p:cNvPicPr>
            <a:picLocks noChangeAspect="1"/>
          </p:cNvPicPr>
          <p:nvPr/>
        </p:nvPicPr>
        <p:blipFill>
          <a:blip r:embed="rId4"/>
          <a:srcRect b="2699"/>
          <a:stretch>
            <a:fillRect/>
          </a:stretch>
        </p:blipFill>
        <p:spPr>
          <a:xfrm>
            <a:off x="959485" y="1257300"/>
            <a:ext cx="8491855" cy="54870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2</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794385" y="1486535"/>
            <a:ext cx="7621905" cy="1376045"/>
          </a:xfrm>
          <a:prstGeom prst="rect">
            <a:avLst/>
          </a:prstGeom>
        </p:spPr>
      </p:pic>
      <p:pic>
        <p:nvPicPr>
          <p:cNvPr id="3" name="图片 2"/>
          <p:cNvPicPr>
            <a:picLocks noChangeAspect="1"/>
          </p:cNvPicPr>
          <p:nvPr/>
        </p:nvPicPr>
        <p:blipFill>
          <a:blip r:embed="rId5"/>
          <a:stretch>
            <a:fillRect/>
          </a:stretch>
        </p:blipFill>
        <p:spPr>
          <a:xfrm>
            <a:off x="781685" y="2967355"/>
            <a:ext cx="7634605" cy="2813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3"/>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4"/>
          <a:stretch>
            <a:fillRect/>
          </a:stretch>
        </p:blipFill>
        <p:spPr>
          <a:xfrm>
            <a:off x="637976" y="422723"/>
            <a:ext cx="1675797" cy="467802"/>
          </a:xfrm>
          <a:prstGeom prst="rect">
            <a:avLst/>
          </a:prstGeom>
        </p:spPr>
      </p:pic>
      <p:grpSp>
        <p:nvGrpSpPr>
          <p:cNvPr id="62" name="组合 61"/>
          <p:cNvGrpSpPr/>
          <p:nvPr/>
        </p:nvGrpSpPr>
        <p:grpSpPr>
          <a:xfrm>
            <a:off x="1033481" y="4676361"/>
            <a:ext cx="2038938" cy="1883966"/>
            <a:chOff x="1209755" y="4179558"/>
            <a:chExt cx="2038938" cy="1883966"/>
          </a:xfrm>
        </p:grpSpPr>
        <p:sp>
          <p:nvSpPr>
            <p:cNvPr id="63" name="文本框 62"/>
            <p:cNvSpPr txBox="1"/>
            <p:nvPr/>
          </p:nvSpPr>
          <p:spPr>
            <a:xfrm>
              <a:off x="1525143" y="4179558"/>
              <a:ext cx="1329210" cy="1446550"/>
            </a:xfrm>
            <a:prstGeom prst="rect">
              <a:avLst/>
            </a:prstGeom>
            <a:noFill/>
          </p:spPr>
          <p:txBody>
            <a:bodyPr wrap="none">
              <a:spAutoFit/>
            </a:bodyPr>
            <a:lstStyle/>
            <a:p>
              <a:r>
                <a:rPr lang="en-US" altLang="en-US" sz="8800" b="1" dirty="0">
                  <a:latin typeface="FZCuHeiSongS-B-GB"/>
                  <a:ea typeface="FZCuHeiSongS-B-GB"/>
                </a:rPr>
                <a:t>01</a:t>
              </a:r>
              <a:endParaRPr lang="zh-CN" altLang="zh-CN" sz="8800" b="1" dirty="0">
                <a:latin typeface="FZCuHeiSongS-B-GB"/>
                <a:ea typeface="FZCuHeiSongS-B-GB"/>
              </a:endParaRPr>
            </a:p>
          </p:txBody>
        </p:sp>
        <p:sp>
          <p:nvSpPr>
            <p:cNvPr id="64" name="文本框 63"/>
            <p:cNvSpPr txBox="1"/>
            <p:nvPr/>
          </p:nvSpPr>
          <p:spPr>
            <a:xfrm>
              <a:off x="1525144" y="5355638"/>
              <a:ext cx="1723549" cy="707886"/>
            </a:xfrm>
            <a:prstGeom prst="rect">
              <a:avLst/>
            </a:prstGeom>
            <a:noFill/>
          </p:spPr>
          <p:txBody>
            <a:bodyPr wrap="none">
              <a:spAutoFit/>
            </a:bodyPr>
            <a:lstStyle/>
            <a:p>
              <a:r>
                <a:rPr lang="zh-CN" altLang="en-US" sz="4000" dirty="0">
                  <a:latin typeface="FZShengShiKaiShuS-EB-GB"/>
                  <a:ea typeface="FZShengShiKaiShuS-EB-GB"/>
                </a:rPr>
                <a:t>往年题</a:t>
              </a:r>
              <a:endParaRPr lang="zh-CN" altLang="zh-CN" sz="4000" dirty="0">
                <a:latin typeface="FZShengShiKaiShuS-EB-GB"/>
                <a:ea typeface="FZShengShiKaiShuS-EB-GB"/>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200">
                <a:solidFill>
                  <a:schemeClr val="l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3</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p:cNvPicPr>
            <a:picLocks noChangeAspect="1"/>
          </p:cNvPicPr>
          <p:nvPr/>
        </p:nvPicPr>
        <p:blipFill>
          <a:blip r:embed="rId4"/>
          <a:stretch>
            <a:fillRect/>
          </a:stretch>
        </p:blipFill>
        <p:spPr>
          <a:xfrm>
            <a:off x="959485" y="1711325"/>
            <a:ext cx="9297670" cy="47078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959485" y="1572260"/>
            <a:ext cx="8481695" cy="42760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1</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959485" y="1597025"/>
            <a:ext cx="8161020" cy="4620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2017</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2</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897890" y="1936115"/>
            <a:ext cx="8637270" cy="30372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2016</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1049020" y="1762125"/>
            <a:ext cx="8801100" cy="28536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015740" cy="645160"/>
          </a:xfrm>
          <a:prstGeom prst="rect">
            <a:avLst/>
          </a:prstGeom>
          <a:noFill/>
        </p:spPr>
        <p:txBody>
          <a:bodyPr wrap="none">
            <a:spAutoFit/>
          </a:bodyPr>
          <a:lstStyle/>
          <a:p>
            <a:pPr algn="l"/>
            <a:r>
              <a:rPr lang="en-US" sz="3600" dirty="0">
                <a:latin typeface="+mj-ea"/>
                <a:ea typeface="+mj-ea"/>
              </a:rPr>
              <a:t>2016</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959485" y="1939290"/>
            <a:ext cx="7209790" cy="20878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2015</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1086485" y="1736090"/>
            <a:ext cx="8830310" cy="32785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015740" cy="645160"/>
          </a:xfrm>
          <a:prstGeom prst="rect">
            <a:avLst/>
          </a:prstGeom>
          <a:noFill/>
        </p:spPr>
        <p:txBody>
          <a:bodyPr wrap="none">
            <a:spAutoFit/>
          </a:bodyPr>
          <a:lstStyle/>
          <a:p>
            <a:pPr algn="l"/>
            <a:r>
              <a:rPr lang="en-US" sz="3600" dirty="0">
                <a:latin typeface="+mj-ea"/>
                <a:ea typeface="+mj-ea"/>
              </a:rPr>
              <a:t>2015</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1260475" y="1630045"/>
            <a:ext cx="8439150" cy="4178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2113280" cy="645160"/>
          </a:xfrm>
          <a:prstGeom prst="rect">
            <a:avLst/>
          </a:prstGeom>
          <a:noFill/>
        </p:spPr>
        <p:txBody>
          <a:bodyPr wrap="none">
            <a:spAutoFit/>
          </a:bodyPr>
          <a:lstStyle/>
          <a:p>
            <a:pPr algn="l"/>
            <a:r>
              <a:rPr lang="en-US" sz="3600" dirty="0">
                <a:latin typeface="+mj-ea"/>
                <a:ea typeface="+mj-ea"/>
              </a:rPr>
              <a:t>2014</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959485" y="1824990"/>
            <a:ext cx="9748520" cy="25317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015740" cy="645160"/>
          </a:xfrm>
          <a:prstGeom prst="rect">
            <a:avLst/>
          </a:prstGeom>
          <a:noFill/>
        </p:spPr>
        <p:txBody>
          <a:bodyPr wrap="none">
            <a:spAutoFit/>
          </a:bodyPr>
          <a:lstStyle/>
          <a:p>
            <a:pPr algn="l"/>
            <a:r>
              <a:rPr lang="en-US" sz="3600" dirty="0">
                <a:latin typeface="+mj-ea"/>
                <a:ea typeface="+mj-ea"/>
              </a:rPr>
              <a:t>2014</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959485" y="1201420"/>
            <a:ext cx="8439150" cy="55714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2926080" cy="1014730"/>
          </a:xfrm>
          <a:prstGeom prst="rect">
            <a:avLst/>
          </a:prstGeom>
          <a:noFill/>
        </p:spPr>
        <p:txBody>
          <a:bodyPr wrap="none">
            <a:spAutoFit/>
          </a:bodyPr>
          <a:lstStyle/>
          <a:p>
            <a:pPr algn="l"/>
            <a:r>
              <a:rPr lang="en-US" altLang="zh-CN" sz="3600" dirty="0">
                <a:latin typeface="+mj-ea"/>
                <a:ea typeface="+mj-ea"/>
              </a:rPr>
              <a:t>树的完美匹配</a:t>
            </a:r>
          </a:p>
          <a:p>
            <a:pPr algn="l"/>
            <a:r>
              <a:rPr lang="en-US" altLang="zh-CN" sz="2400" dirty="0">
                <a:latin typeface="+mj-ea"/>
                <a:ea typeface="+mj-ea"/>
              </a:rPr>
              <a:t>2022 </a:t>
            </a:r>
            <a:r>
              <a:rPr lang="zh-CN" altLang="en-US" sz="24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10" name="文本框 9"/>
          <p:cNvSpPr txBox="1"/>
          <p:nvPr/>
        </p:nvSpPr>
        <p:spPr>
          <a:xfrm>
            <a:off x="489102" y="1621733"/>
            <a:ext cx="11213796" cy="2384425"/>
          </a:xfrm>
          <a:prstGeom prst="rect">
            <a:avLst/>
          </a:prstGeom>
          <a:noFill/>
        </p:spPr>
        <p:txBody>
          <a:bodyPr wrap="square">
            <a:spAutoFit/>
          </a:bodyPr>
          <a:lstStyle/>
          <a:p>
            <a:pPr algn="just"/>
            <a:r>
              <a:rPr altLang="zh-CN" sz="2400" kern="100" dirty="0">
                <a:effectLst/>
                <a:latin typeface="Times New Roman" panose="02020603050405020304" pitchFamily="18" charset="0"/>
                <a:ea typeface="宋体" panose="02010600030101010101" pitchFamily="2" charset="-122"/>
              </a:rPr>
              <a:t>2𝑛</a:t>
            </a:r>
            <a:r>
              <a:rPr altLang="zh-CN" sz="2400" kern="100" dirty="0" err="1">
                <a:effectLst/>
                <a:latin typeface="Times New Roman" panose="02020603050405020304" pitchFamily="18" charset="0"/>
                <a:ea typeface="宋体" panose="02010600030101010101" pitchFamily="2" charset="-122"/>
              </a:rPr>
              <a:t>个顶点的无向图的完美匹配是大小为</a:t>
            </a:r>
            <a:r>
              <a:rPr altLang="zh-CN" sz="2400" kern="100" dirty="0">
                <a:effectLst/>
                <a:latin typeface="Times New Roman" panose="02020603050405020304" pitchFamily="18" charset="0"/>
                <a:ea typeface="宋体" panose="02010600030101010101" pitchFamily="2" charset="-122"/>
              </a:rPr>
              <a:t>𝑛</a:t>
            </a:r>
            <a:r>
              <a:rPr altLang="zh-CN" sz="2400" kern="100" dirty="0" err="1">
                <a:effectLst/>
                <a:latin typeface="Times New Roman" panose="02020603050405020304" pitchFamily="18" charset="0"/>
                <a:ea typeface="宋体" panose="02010600030101010101" pitchFamily="2" charset="-122"/>
              </a:rPr>
              <a:t>的匹配（图的若干条没有公共顶点的边组成图的一个匹配；完美匹配是图的一个匹配，且图的每个顶点恰好在匹配中的一条边上</a:t>
            </a:r>
            <a:r>
              <a:rPr altLang="zh-CN" sz="2400" kern="100" dirty="0">
                <a:effectLst/>
                <a:latin typeface="Times New Roman" panose="02020603050405020304" pitchFamily="18" charset="0"/>
                <a:ea typeface="宋体" panose="02010600030101010101" pitchFamily="2" charset="-122"/>
              </a:rPr>
              <a:t>）。</a:t>
            </a:r>
          </a:p>
          <a:p>
            <a:pPr algn="just"/>
            <a:r>
              <a:rPr altLang="zh-CN" sz="2400" kern="100" dirty="0">
                <a:effectLst/>
                <a:latin typeface="Times New Roman" panose="02020603050405020304" pitchFamily="18" charset="0"/>
                <a:ea typeface="宋体" panose="02010600030101010101" pitchFamily="2" charset="-122"/>
              </a:rPr>
              <a:t>请给出多项式时间算法，输入2𝑛</a:t>
            </a:r>
            <a:r>
              <a:rPr altLang="zh-CN" sz="2400" kern="100" dirty="0" err="1">
                <a:effectLst/>
                <a:latin typeface="Times New Roman" panose="02020603050405020304" pitchFamily="18" charset="0"/>
                <a:ea typeface="宋体" panose="02010600030101010101" pitchFamily="2" charset="-122"/>
              </a:rPr>
              <a:t>个顶点的树，输出树中的完美匹配或者判断完美匹配不存在。并证明算法的正确性</a:t>
            </a:r>
            <a:r>
              <a:rPr altLang="zh-CN" sz="2400" kern="100" dirty="0">
                <a:effectLst/>
                <a:latin typeface="Times New Roman" panose="02020603050405020304" pitchFamily="18" charset="0"/>
                <a:ea typeface="宋体" panose="02010600030101010101" pitchFamily="2" charset="-122"/>
              </a:rPr>
              <a:t>。</a:t>
            </a:r>
          </a:p>
          <a:p>
            <a:pPr indent="279400" algn="just">
              <a:spcBef>
                <a:spcPts val="600"/>
              </a:spcBef>
            </a:pPr>
            <a:r>
              <a:rPr lang="en-US" altLang="zh-CN" sz="2400" kern="100" dirty="0">
                <a:effectLst/>
                <a:latin typeface="Times New Roman" panose="02020603050405020304" pitchFamily="18" charset="0"/>
                <a:ea typeface="宋体" panose="02010600030101010101" pitchFamily="2" charset="-122"/>
              </a:rPr>
              <a:t> </a:t>
            </a:r>
            <a:endParaRPr lang="zh-CN" altLang="zh-CN" sz="240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3"/>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4"/>
          <a:stretch>
            <a:fillRect/>
          </a:stretch>
        </p:blipFill>
        <p:spPr>
          <a:xfrm>
            <a:off x="637976" y="422723"/>
            <a:ext cx="1675797" cy="467802"/>
          </a:xfrm>
          <a:prstGeom prst="rect">
            <a:avLst/>
          </a:prstGeom>
        </p:spPr>
      </p:pic>
      <p:grpSp>
        <p:nvGrpSpPr>
          <p:cNvPr id="62" name="组合 61"/>
          <p:cNvGrpSpPr/>
          <p:nvPr/>
        </p:nvGrpSpPr>
        <p:grpSpPr>
          <a:xfrm>
            <a:off x="1033481" y="4676361"/>
            <a:ext cx="2038938" cy="1883966"/>
            <a:chOff x="1209755" y="4179558"/>
            <a:chExt cx="2038938" cy="1883966"/>
          </a:xfrm>
        </p:grpSpPr>
        <p:sp>
          <p:nvSpPr>
            <p:cNvPr id="63" name="文本框 62"/>
            <p:cNvSpPr txBox="1"/>
            <p:nvPr/>
          </p:nvSpPr>
          <p:spPr>
            <a:xfrm>
              <a:off x="1525143" y="4179558"/>
              <a:ext cx="1329210" cy="1446550"/>
            </a:xfrm>
            <a:prstGeom prst="rect">
              <a:avLst/>
            </a:prstGeom>
            <a:noFill/>
          </p:spPr>
          <p:txBody>
            <a:bodyPr wrap="none">
              <a:spAutoFit/>
            </a:bodyPr>
            <a:lstStyle/>
            <a:p>
              <a:r>
                <a:rPr lang="en-US" altLang="en-US" sz="8800" b="1" dirty="0">
                  <a:latin typeface="FZCuHeiSongS-B-GB"/>
                  <a:ea typeface="FZCuHeiSongS-B-GB"/>
                </a:rPr>
                <a:t>02</a:t>
              </a:r>
              <a:endParaRPr lang="zh-CN" altLang="zh-CN" sz="8800" b="1" dirty="0">
                <a:latin typeface="FZCuHeiSongS-B-GB"/>
                <a:ea typeface="FZCuHeiSongS-B-GB"/>
              </a:endParaRPr>
            </a:p>
          </p:txBody>
        </p:sp>
        <p:sp>
          <p:nvSpPr>
            <p:cNvPr id="64" name="文本框 63"/>
            <p:cNvSpPr txBox="1"/>
            <p:nvPr/>
          </p:nvSpPr>
          <p:spPr>
            <a:xfrm>
              <a:off x="1525144" y="5355638"/>
              <a:ext cx="1723549" cy="707886"/>
            </a:xfrm>
            <a:prstGeom prst="rect">
              <a:avLst/>
            </a:prstGeom>
            <a:noFill/>
          </p:spPr>
          <p:txBody>
            <a:bodyPr wrap="none">
              <a:spAutoFit/>
            </a:bodyPr>
            <a:lstStyle/>
            <a:p>
              <a:r>
                <a:rPr lang="zh-CN" altLang="en-US" sz="4000" dirty="0">
                  <a:latin typeface="FZShengShiKaiShuS-EB-GB"/>
                  <a:ea typeface="FZShengShiKaiShuS-EB-GB"/>
                </a:rPr>
                <a:t>拓展题</a:t>
              </a:r>
              <a:endParaRPr lang="zh-CN" altLang="zh-CN" sz="4000" dirty="0">
                <a:latin typeface="FZShengShiKaiShuS-EB-GB"/>
                <a:ea typeface="FZShengShiKaiShuS-EB-GB"/>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200">
                <a:solidFill>
                  <a:schemeClr val="lt1"/>
                </a:solidFill>
              </a:endParaRPr>
            </a:p>
          </p:txBody>
        </p:sp>
      </p:grpSp>
    </p:spTree>
    <p:extLst>
      <p:ext uri="{BB962C8B-B14F-4D97-AF65-F5344CB8AC3E}">
        <p14:creationId xmlns:p14="http://schemas.microsoft.com/office/powerpoint/2010/main" val="387609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23DAF7-4985-0A6C-4B86-9E09D4877F98}"/>
              </a:ext>
            </a:extLst>
          </p:cNvPr>
          <p:cNvSpPr txBox="1"/>
          <p:nvPr/>
        </p:nvSpPr>
        <p:spPr>
          <a:xfrm>
            <a:off x="1135117" y="508869"/>
            <a:ext cx="3447393" cy="646331"/>
          </a:xfrm>
          <a:prstGeom prst="rect">
            <a:avLst/>
          </a:prstGeom>
          <a:noFill/>
        </p:spPr>
        <p:txBody>
          <a:bodyPr wrap="square" rtlCol="0">
            <a:spAutoFit/>
          </a:bodyPr>
          <a:lstStyle/>
          <a:p>
            <a:r>
              <a:rPr kumimoji="1" lang="zh-CN" altLang="en-US" sz="3600" dirty="0">
                <a:solidFill>
                  <a:srgbClr val="262626"/>
                </a:solidFill>
                <a:latin typeface="-apple-system"/>
                <a:ea typeface="Microsoft YaHei" panose="020B0503020204020204" pitchFamily="34" charset="-122"/>
              </a:rPr>
              <a:t>盛最多水的容器</a:t>
            </a:r>
            <a:endParaRPr kumimoji="1" lang="zh-CN" altLang="en-US" sz="36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B5BD1E7-282D-814F-F6A7-5E574001D26F}"/>
              </a:ext>
            </a:extLst>
          </p:cNvPr>
          <p:cNvSpPr txBox="1"/>
          <p:nvPr/>
        </p:nvSpPr>
        <p:spPr>
          <a:xfrm>
            <a:off x="1254578" y="2479825"/>
            <a:ext cx="9682843" cy="1710084"/>
          </a:xfrm>
          <a:prstGeom prst="rect">
            <a:avLst/>
          </a:prstGeom>
          <a:noFill/>
        </p:spPr>
        <p:txBody>
          <a:bodyPr wrap="square" rtlCol="0">
            <a:spAutoFit/>
          </a:bodyPr>
          <a:lstStyle/>
          <a:p>
            <a:pPr algn="l">
              <a:lnSpc>
                <a:spcPct val="150000"/>
              </a:lnSpc>
            </a:pPr>
            <a:r>
              <a:rPr lang="zh-CN" altLang="en-US" b="0" i="0" dirty="0">
                <a:solidFill>
                  <a:srgbClr val="262626"/>
                </a:solidFill>
                <a:effectLst/>
                <a:latin typeface="-apple-system"/>
              </a:rPr>
              <a:t>给定一个长度为 </a:t>
            </a:r>
            <a:r>
              <a:rPr lang="en" altLang="zh-CN" b="0" i="0" dirty="0">
                <a:solidFill>
                  <a:srgbClr val="262626"/>
                </a:solidFill>
                <a:effectLst/>
                <a:latin typeface="-apple-system"/>
              </a:rPr>
              <a:t>n </a:t>
            </a:r>
            <a:r>
              <a:rPr lang="zh-CN" altLang="en-US" b="0" i="0" dirty="0">
                <a:solidFill>
                  <a:srgbClr val="262626"/>
                </a:solidFill>
                <a:effectLst/>
                <a:latin typeface="-apple-system"/>
              </a:rPr>
              <a:t>的整数数组 </a:t>
            </a:r>
            <a:r>
              <a:rPr lang="en" altLang="zh-CN" b="0" i="0" dirty="0">
                <a:solidFill>
                  <a:srgbClr val="262626"/>
                </a:solidFill>
                <a:effectLst/>
                <a:latin typeface="-apple-system"/>
              </a:rPr>
              <a:t>height </a:t>
            </a:r>
            <a:r>
              <a:rPr lang="zh-CN" altLang="en" b="0" i="0" dirty="0">
                <a:solidFill>
                  <a:srgbClr val="262626"/>
                </a:solidFill>
                <a:effectLst/>
                <a:latin typeface="-apple-system"/>
              </a:rPr>
              <a:t>。</a:t>
            </a:r>
            <a:r>
              <a:rPr lang="zh-CN" altLang="en-US" b="0" i="0" dirty="0">
                <a:solidFill>
                  <a:srgbClr val="262626"/>
                </a:solidFill>
                <a:effectLst/>
                <a:latin typeface="-apple-system"/>
              </a:rPr>
              <a:t>有 </a:t>
            </a:r>
            <a:r>
              <a:rPr lang="en" altLang="zh-CN" b="0" i="0" dirty="0">
                <a:solidFill>
                  <a:srgbClr val="262626"/>
                </a:solidFill>
                <a:effectLst/>
                <a:latin typeface="-apple-system"/>
              </a:rPr>
              <a:t>n </a:t>
            </a:r>
            <a:r>
              <a:rPr lang="zh-CN" altLang="en-US" b="0" i="0" dirty="0">
                <a:solidFill>
                  <a:srgbClr val="262626"/>
                </a:solidFill>
                <a:effectLst/>
                <a:latin typeface="-apple-system"/>
              </a:rPr>
              <a:t>条垂线，第 </a:t>
            </a:r>
            <a:r>
              <a:rPr lang="en" altLang="zh-CN" b="0" i="0" dirty="0" err="1">
                <a:solidFill>
                  <a:srgbClr val="262626"/>
                </a:solidFill>
                <a:effectLst/>
                <a:latin typeface="-apple-system"/>
              </a:rPr>
              <a:t>i</a:t>
            </a:r>
            <a:r>
              <a:rPr lang="en" altLang="zh-CN" b="0" i="0" dirty="0">
                <a:solidFill>
                  <a:srgbClr val="262626"/>
                </a:solidFill>
                <a:effectLst/>
                <a:latin typeface="-apple-system"/>
              </a:rPr>
              <a:t> </a:t>
            </a:r>
            <a:r>
              <a:rPr lang="zh-CN" altLang="en-US" b="0" i="0" dirty="0">
                <a:solidFill>
                  <a:srgbClr val="262626"/>
                </a:solidFill>
                <a:effectLst/>
                <a:latin typeface="-apple-system"/>
              </a:rPr>
              <a:t>条线的两个端点是 </a:t>
            </a:r>
            <a:r>
              <a:rPr lang="en-US" altLang="zh-CN" b="0" i="0" dirty="0">
                <a:solidFill>
                  <a:srgbClr val="262626"/>
                </a:solidFill>
                <a:effectLst/>
                <a:latin typeface="-apple-system"/>
              </a:rPr>
              <a:t>(</a:t>
            </a:r>
            <a:r>
              <a:rPr lang="en" altLang="zh-CN" b="0" i="0" dirty="0" err="1">
                <a:solidFill>
                  <a:srgbClr val="262626"/>
                </a:solidFill>
                <a:effectLst/>
                <a:latin typeface="-apple-system"/>
              </a:rPr>
              <a:t>i</a:t>
            </a:r>
            <a:r>
              <a:rPr lang="en" altLang="zh-CN" b="0" i="0" dirty="0">
                <a:solidFill>
                  <a:srgbClr val="262626"/>
                </a:solidFill>
                <a:effectLst/>
                <a:latin typeface="-apple-system"/>
              </a:rPr>
              <a:t>, 0) </a:t>
            </a:r>
            <a:r>
              <a:rPr lang="zh-CN" altLang="en-US" b="0" i="0" dirty="0">
                <a:solidFill>
                  <a:srgbClr val="262626"/>
                </a:solidFill>
                <a:effectLst/>
                <a:latin typeface="-apple-system"/>
              </a:rPr>
              <a:t>和 </a:t>
            </a:r>
            <a:r>
              <a:rPr lang="en-US" altLang="zh-CN" b="0" i="0" dirty="0">
                <a:solidFill>
                  <a:srgbClr val="262626"/>
                </a:solidFill>
                <a:effectLst/>
                <a:latin typeface="-apple-system"/>
              </a:rPr>
              <a:t>(</a:t>
            </a:r>
            <a:r>
              <a:rPr lang="en" altLang="zh-CN" b="0" i="0" dirty="0" err="1">
                <a:solidFill>
                  <a:srgbClr val="262626"/>
                </a:solidFill>
                <a:effectLst/>
                <a:latin typeface="-apple-system"/>
              </a:rPr>
              <a:t>i</a:t>
            </a:r>
            <a:r>
              <a:rPr lang="en" altLang="zh-CN" b="0" i="0" dirty="0">
                <a:solidFill>
                  <a:srgbClr val="262626"/>
                </a:solidFill>
                <a:effectLst/>
                <a:latin typeface="-apple-system"/>
              </a:rPr>
              <a:t>, height[</a:t>
            </a:r>
            <a:r>
              <a:rPr lang="en" altLang="zh-CN" b="0" i="0" dirty="0" err="1">
                <a:solidFill>
                  <a:srgbClr val="262626"/>
                </a:solidFill>
                <a:effectLst/>
                <a:latin typeface="-apple-system"/>
              </a:rPr>
              <a:t>i</a:t>
            </a:r>
            <a:r>
              <a:rPr lang="en" altLang="zh-CN" b="0" i="0" dirty="0">
                <a:solidFill>
                  <a:srgbClr val="262626"/>
                </a:solidFill>
                <a:effectLst/>
                <a:latin typeface="-apple-system"/>
              </a:rPr>
              <a:t>]) </a:t>
            </a:r>
            <a:r>
              <a:rPr lang="zh-CN" altLang="en" b="0" i="0" dirty="0">
                <a:solidFill>
                  <a:srgbClr val="262626"/>
                </a:solidFill>
                <a:effectLst/>
                <a:latin typeface="-apple-system"/>
              </a:rPr>
              <a:t>。</a:t>
            </a:r>
          </a:p>
          <a:p>
            <a:pPr algn="l">
              <a:lnSpc>
                <a:spcPct val="150000"/>
              </a:lnSpc>
            </a:pPr>
            <a:r>
              <a:rPr lang="zh-CN" altLang="en-US" b="0" i="0" dirty="0">
                <a:solidFill>
                  <a:srgbClr val="262626"/>
                </a:solidFill>
                <a:effectLst/>
                <a:latin typeface="-apple-system"/>
              </a:rPr>
              <a:t>找出其中的两条线，使得它们与 </a:t>
            </a:r>
            <a:r>
              <a:rPr lang="en" altLang="zh-CN" b="0" i="0" dirty="0">
                <a:solidFill>
                  <a:srgbClr val="262626"/>
                </a:solidFill>
                <a:effectLst/>
                <a:latin typeface="-apple-system"/>
              </a:rPr>
              <a:t>x </a:t>
            </a:r>
            <a:r>
              <a:rPr lang="zh-CN" altLang="en-US" b="0" i="0" dirty="0">
                <a:solidFill>
                  <a:srgbClr val="262626"/>
                </a:solidFill>
                <a:effectLst/>
                <a:latin typeface="-apple-system"/>
              </a:rPr>
              <a:t>轴共同构成的容器可以容纳最多的水。</a:t>
            </a:r>
          </a:p>
          <a:p>
            <a:pPr algn="l">
              <a:lnSpc>
                <a:spcPct val="150000"/>
              </a:lnSpc>
            </a:pPr>
            <a:r>
              <a:rPr lang="zh-CN" altLang="en-US" b="0" i="0" dirty="0">
                <a:solidFill>
                  <a:srgbClr val="262626"/>
                </a:solidFill>
                <a:effectLst/>
                <a:latin typeface="-apple-system"/>
              </a:rPr>
              <a:t>返回容器可以储存的最大水量。</a:t>
            </a:r>
          </a:p>
          <a:p>
            <a:pPr algn="l">
              <a:lnSpc>
                <a:spcPct val="150000"/>
              </a:lnSpc>
            </a:pPr>
            <a:r>
              <a:rPr lang="zh-CN" altLang="en-US" b="1" i="0" dirty="0">
                <a:solidFill>
                  <a:srgbClr val="262626"/>
                </a:solidFill>
                <a:effectLst/>
                <a:latin typeface="-apple-system"/>
              </a:rPr>
              <a:t>说明：</a:t>
            </a:r>
            <a:r>
              <a:rPr lang="zh-CN" altLang="en-US" b="0" i="0" dirty="0">
                <a:solidFill>
                  <a:srgbClr val="262626"/>
                </a:solidFill>
                <a:effectLst/>
                <a:latin typeface="-apple-system"/>
              </a:rPr>
              <a:t>你不能倾斜容器。</a:t>
            </a:r>
          </a:p>
        </p:txBody>
      </p:sp>
      <p:pic>
        <p:nvPicPr>
          <p:cNvPr id="2" name="图片 1">
            <a:extLst>
              <a:ext uri="{FF2B5EF4-FFF2-40B4-BE49-F238E27FC236}">
                <a16:creationId xmlns:a16="http://schemas.microsoft.com/office/drawing/2014/main" id="{1F2AA890-8E7F-D923-0E68-2C5A558BBC5F}"/>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E013542A-02A2-4F94-AA9E-C839F144AA9B}"/>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DDE61458-4291-3A72-06D5-A250CECC6BA0}"/>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306853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974271" y="294697"/>
            <a:ext cx="10243457" cy="834909"/>
          </a:xfrm>
          <a:prstGeom prst="rect">
            <a:avLst/>
          </a:prstGeom>
          <a:noFill/>
        </p:spPr>
        <p:txBody>
          <a:bodyPr wrap="square" rtlCol="0">
            <a:spAutoFit/>
          </a:bodyPr>
          <a:lstStyle/>
          <a:p>
            <a:pPr>
              <a:lnSpc>
                <a:spcPct val="150000"/>
              </a:lnSpc>
            </a:pPr>
            <a:r>
              <a:rPr kumimoji="1" lang="zh-CN" altLang="en-US" sz="3600" dirty="0"/>
              <a:t>解法：</a:t>
            </a:r>
            <a:r>
              <a:rPr kumimoji="1" lang="en-US" altLang="zh-CN" sz="3600" dirty="0"/>
              <a:t> </a:t>
            </a:r>
            <a:r>
              <a:rPr kumimoji="1" lang="zh-CN" altLang="en-US" sz="3600" dirty="0"/>
              <a:t>双指针 </a:t>
            </a:r>
            <a:r>
              <a:rPr kumimoji="1" lang="en-US" altLang="zh-CN" sz="3600" dirty="0"/>
              <a:t>+</a:t>
            </a:r>
            <a:r>
              <a:rPr kumimoji="1" lang="zh-CN" altLang="en-US" sz="3600" dirty="0"/>
              <a:t> 贪心</a:t>
            </a:r>
            <a:endParaRPr kumimoji="1" lang="en-US" altLang="zh-CN" sz="3600" dirty="0"/>
          </a:p>
        </p:txBody>
      </p:sp>
      <p:sp>
        <p:nvSpPr>
          <p:cNvPr id="3" name="文本框 2">
            <a:extLst>
              <a:ext uri="{FF2B5EF4-FFF2-40B4-BE49-F238E27FC236}">
                <a16:creationId xmlns:a16="http://schemas.microsoft.com/office/drawing/2014/main" id="{F0E14C23-8D22-DFDA-CF09-33D9B8233664}"/>
              </a:ext>
            </a:extLst>
          </p:cNvPr>
          <p:cNvSpPr txBox="1"/>
          <p:nvPr/>
        </p:nvSpPr>
        <p:spPr>
          <a:xfrm>
            <a:off x="740229" y="6193971"/>
            <a:ext cx="9372600" cy="369332"/>
          </a:xfrm>
          <a:prstGeom prst="rect">
            <a:avLst/>
          </a:prstGeom>
          <a:noFill/>
        </p:spPr>
        <p:txBody>
          <a:bodyPr wrap="square" rtlCol="0">
            <a:spAutoFit/>
          </a:bodyPr>
          <a:lstStyle/>
          <a:p>
            <a:r>
              <a:rPr kumimoji="1" lang="zh-CN" altLang="en-US" dirty="0"/>
              <a:t>时间复杂度</a:t>
            </a:r>
            <a:r>
              <a:rPr kumimoji="1" lang="en-US" altLang="zh-CN" dirty="0"/>
              <a:t>O(n) </a:t>
            </a:r>
            <a:r>
              <a:rPr kumimoji="1" lang="zh-CN" altLang="en-US" dirty="0"/>
              <a:t>空间复杂度</a:t>
            </a:r>
            <a:r>
              <a:rPr kumimoji="1" lang="en-US" altLang="zh-CN" dirty="0"/>
              <a:t>O(1)</a:t>
            </a:r>
            <a:endParaRPr kumimoji="1" lang="zh-CN" altLang="en-US" dirty="0"/>
          </a:p>
        </p:txBody>
      </p:sp>
      <p:pic>
        <p:nvPicPr>
          <p:cNvPr id="7" name="图片 6">
            <a:extLst>
              <a:ext uri="{FF2B5EF4-FFF2-40B4-BE49-F238E27FC236}">
                <a16:creationId xmlns:a16="http://schemas.microsoft.com/office/drawing/2014/main" id="{EF533345-234C-6FC8-5562-C90D3C2075AB}"/>
              </a:ext>
            </a:extLst>
          </p:cNvPr>
          <p:cNvPicPr>
            <a:picLocks noChangeAspect="1"/>
          </p:cNvPicPr>
          <p:nvPr/>
        </p:nvPicPr>
        <p:blipFill>
          <a:blip r:embed="rId2"/>
          <a:stretch>
            <a:fillRect/>
          </a:stretch>
        </p:blipFill>
        <p:spPr>
          <a:xfrm>
            <a:off x="2144485" y="1046588"/>
            <a:ext cx="6858000" cy="5071202"/>
          </a:xfrm>
          <a:prstGeom prst="rect">
            <a:avLst/>
          </a:prstGeom>
        </p:spPr>
      </p:pic>
      <p:pic>
        <p:nvPicPr>
          <p:cNvPr id="2" name="图片 1">
            <a:extLst>
              <a:ext uri="{FF2B5EF4-FFF2-40B4-BE49-F238E27FC236}">
                <a16:creationId xmlns:a16="http://schemas.microsoft.com/office/drawing/2014/main" id="{6FFEACAC-E4F6-5705-7B60-3F09E314FBA0}"/>
              </a:ext>
            </a:extLst>
          </p:cNvPr>
          <p:cNvPicPr>
            <a:picLocks noChangeAspect="1"/>
          </p:cNvPicPr>
          <p:nvPr/>
        </p:nvPicPr>
        <p:blipFill>
          <a:blip r:embed="rId3"/>
          <a:stretch>
            <a:fillRect/>
          </a:stretch>
        </p:blipFill>
        <p:spPr>
          <a:xfrm>
            <a:off x="9911444" y="545564"/>
            <a:ext cx="1836080" cy="512545"/>
          </a:xfrm>
          <a:prstGeom prst="rect">
            <a:avLst/>
          </a:prstGeom>
        </p:spPr>
      </p:pic>
      <p:sp>
        <p:nvSpPr>
          <p:cNvPr id="4" name="矩形 3">
            <a:extLst>
              <a:ext uri="{FF2B5EF4-FFF2-40B4-BE49-F238E27FC236}">
                <a16:creationId xmlns:a16="http://schemas.microsoft.com/office/drawing/2014/main" id="{BEB70AEC-B9DE-53C0-5BA5-019CA44E3A14}"/>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CB1FE068-C8F2-7648-B2AF-E378877EC6F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297256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23DAF7-4985-0A6C-4B86-9E09D4877F98}"/>
              </a:ext>
            </a:extLst>
          </p:cNvPr>
          <p:cNvSpPr txBox="1"/>
          <p:nvPr/>
        </p:nvSpPr>
        <p:spPr>
          <a:xfrm>
            <a:off x="1187669" y="527328"/>
            <a:ext cx="2301766" cy="646331"/>
          </a:xfrm>
          <a:prstGeom prst="rect">
            <a:avLst/>
          </a:prstGeom>
          <a:noFill/>
        </p:spPr>
        <p:txBody>
          <a:bodyPr wrap="square" rtlCol="0">
            <a:spAutoFit/>
          </a:bodyPr>
          <a:lstStyle/>
          <a:p>
            <a:r>
              <a:rPr kumimoji="1" lang="zh-CN" altLang="en-US" sz="3600" dirty="0">
                <a:latin typeface="Microsoft YaHei" panose="020B0503020204020204" pitchFamily="34" charset="-122"/>
                <a:ea typeface="Microsoft YaHei" panose="020B0503020204020204" pitchFamily="34" charset="-122"/>
              </a:rPr>
              <a:t>分发糖果</a:t>
            </a:r>
          </a:p>
        </p:txBody>
      </p:sp>
      <p:sp>
        <p:nvSpPr>
          <p:cNvPr id="5" name="文本框 4">
            <a:extLst>
              <a:ext uri="{FF2B5EF4-FFF2-40B4-BE49-F238E27FC236}">
                <a16:creationId xmlns:a16="http://schemas.microsoft.com/office/drawing/2014/main" id="{3B5BD1E7-282D-814F-F6A7-5E574001D26F}"/>
              </a:ext>
            </a:extLst>
          </p:cNvPr>
          <p:cNvSpPr txBox="1"/>
          <p:nvPr/>
        </p:nvSpPr>
        <p:spPr>
          <a:xfrm>
            <a:off x="1627414" y="1935539"/>
            <a:ext cx="9100457" cy="3374065"/>
          </a:xfrm>
          <a:prstGeom prst="rect">
            <a:avLst/>
          </a:prstGeom>
          <a:noFill/>
        </p:spPr>
        <p:txBody>
          <a:bodyPr wrap="square" rtlCol="0">
            <a:spAutoFit/>
          </a:bodyPr>
          <a:lstStyle/>
          <a:p>
            <a:pPr algn="l">
              <a:lnSpc>
                <a:spcPct val="150000"/>
              </a:lnSpc>
            </a:pPr>
            <a:r>
              <a:rPr lang="en" altLang="zh-CN" b="0" i="0" dirty="0">
                <a:solidFill>
                  <a:srgbClr val="262626"/>
                </a:solidFill>
                <a:effectLst/>
                <a:latin typeface="-apple-system"/>
              </a:rPr>
              <a:t>n </a:t>
            </a:r>
            <a:r>
              <a:rPr lang="zh-CN" altLang="en-US" b="0" i="0" dirty="0">
                <a:solidFill>
                  <a:srgbClr val="262626"/>
                </a:solidFill>
                <a:effectLst/>
                <a:latin typeface="-apple-system"/>
              </a:rPr>
              <a:t>个孩子站成一排。给你一个整数数组 </a:t>
            </a:r>
            <a:r>
              <a:rPr lang="en" altLang="zh-CN" b="0" i="0" dirty="0">
                <a:solidFill>
                  <a:srgbClr val="262626"/>
                </a:solidFill>
                <a:effectLst/>
                <a:latin typeface="-apple-system"/>
              </a:rPr>
              <a:t>ratings </a:t>
            </a:r>
            <a:r>
              <a:rPr lang="zh-CN" altLang="en-US" b="0" i="0" dirty="0">
                <a:solidFill>
                  <a:srgbClr val="262626"/>
                </a:solidFill>
                <a:effectLst/>
                <a:latin typeface="-apple-system"/>
              </a:rPr>
              <a:t>表示每个孩子的评分。</a:t>
            </a:r>
          </a:p>
          <a:p>
            <a:pPr algn="l">
              <a:lnSpc>
                <a:spcPct val="150000"/>
              </a:lnSpc>
            </a:pPr>
            <a:r>
              <a:rPr lang="zh-CN" altLang="en-US" b="0" i="0" dirty="0">
                <a:solidFill>
                  <a:srgbClr val="262626"/>
                </a:solidFill>
                <a:effectLst/>
                <a:latin typeface="-apple-system"/>
              </a:rPr>
              <a:t>你需要按照以下要求，给这些孩子分发糖果：</a:t>
            </a:r>
          </a:p>
          <a:p>
            <a:pPr algn="l">
              <a:lnSpc>
                <a:spcPct val="150000"/>
              </a:lnSpc>
              <a:buFont typeface="Arial" panose="020B0604020202020204" pitchFamily="34" charset="0"/>
              <a:buChar char="•"/>
            </a:pPr>
            <a:r>
              <a:rPr lang="zh-CN" altLang="en-US" b="0" i="0" dirty="0">
                <a:solidFill>
                  <a:srgbClr val="262626"/>
                </a:solidFill>
                <a:effectLst/>
                <a:latin typeface="-apple-system"/>
              </a:rPr>
              <a:t>每个孩子至少分配到 </a:t>
            </a:r>
            <a:r>
              <a:rPr lang="en-US" altLang="zh-CN" b="0" i="0" dirty="0">
                <a:solidFill>
                  <a:srgbClr val="262626"/>
                </a:solidFill>
                <a:effectLst/>
                <a:latin typeface="-apple-system"/>
              </a:rPr>
              <a:t>1 </a:t>
            </a:r>
            <a:r>
              <a:rPr lang="zh-CN" altLang="en-US" b="0" i="0" dirty="0">
                <a:solidFill>
                  <a:srgbClr val="262626"/>
                </a:solidFill>
                <a:effectLst/>
                <a:latin typeface="-apple-system"/>
              </a:rPr>
              <a:t>个糖果。</a:t>
            </a:r>
          </a:p>
          <a:p>
            <a:pPr algn="l">
              <a:lnSpc>
                <a:spcPct val="150000"/>
              </a:lnSpc>
              <a:buFont typeface="Arial" panose="020B0604020202020204" pitchFamily="34" charset="0"/>
              <a:buChar char="•"/>
            </a:pPr>
            <a:r>
              <a:rPr lang="zh-CN" altLang="en-US" b="0" i="0" dirty="0">
                <a:solidFill>
                  <a:srgbClr val="262626"/>
                </a:solidFill>
                <a:effectLst/>
                <a:latin typeface="-apple-system"/>
              </a:rPr>
              <a:t>相邻两个孩子评分更高的孩子会获得更多的糖果。</a:t>
            </a:r>
            <a:endParaRPr lang="en-US" altLang="zh-CN" b="0" i="0" dirty="0">
              <a:solidFill>
                <a:srgbClr val="262626"/>
              </a:solidFill>
              <a:effectLst/>
              <a:latin typeface="-apple-system"/>
            </a:endParaRPr>
          </a:p>
          <a:p>
            <a:pPr algn="l">
              <a:lnSpc>
                <a:spcPct val="150000"/>
              </a:lnSpc>
            </a:pPr>
            <a:endParaRPr lang="zh-CN" altLang="en-US" b="0" i="0" dirty="0">
              <a:solidFill>
                <a:srgbClr val="262626"/>
              </a:solidFill>
              <a:effectLst/>
              <a:latin typeface="-apple-system"/>
            </a:endParaRPr>
          </a:p>
          <a:p>
            <a:pPr algn="l">
              <a:lnSpc>
                <a:spcPct val="150000"/>
              </a:lnSpc>
            </a:pPr>
            <a:r>
              <a:rPr lang="zh-CN" altLang="en-US" b="0" i="0" dirty="0">
                <a:solidFill>
                  <a:srgbClr val="262626"/>
                </a:solidFill>
                <a:effectLst/>
                <a:latin typeface="-apple-system"/>
              </a:rPr>
              <a:t>请你给每个孩子分发糖果，计算并返回需要准备的</a:t>
            </a:r>
            <a:r>
              <a:rPr lang="zh-CN" altLang="en-US" i="0" dirty="0">
                <a:solidFill>
                  <a:srgbClr val="262626"/>
                </a:solidFill>
                <a:effectLst/>
                <a:latin typeface="-apple-system"/>
              </a:rPr>
              <a:t>最少糖果数目 </a:t>
            </a:r>
            <a:r>
              <a:rPr lang="zh-CN" altLang="en-US" b="0" i="0" dirty="0">
                <a:solidFill>
                  <a:srgbClr val="262626"/>
                </a:solidFill>
                <a:effectLst/>
                <a:latin typeface="-apple-system"/>
              </a:rPr>
              <a:t>。</a:t>
            </a:r>
          </a:p>
          <a:p>
            <a:pPr>
              <a:lnSpc>
                <a:spcPct val="150000"/>
              </a:lnSpc>
            </a:pPr>
            <a:br>
              <a:rPr lang="zh-CN" altLang="en-US" dirty="0"/>
            </a:br>
            <a:endParaRPr kumimoji="1" lang="zh-CN" altLang="en-US" dirty="0"/>
          </a:p>
        </p:txBody>
      </p:sp>
      <p:pic>
        <p:nvPicPr>
          <p:cNvPr id="2" name="图片 1">
            <a:extLst>
              <a:ext uri="{FF2B5EF4-FFF2-40B4-BE49-F238E27FC236}">
                <a16:creationId xmlns:a16="http://schemas.microsoft.com/office/drawing/2014/main" id="{A99F8AFF-504B-6BDF-B9C6-36B5CFC0E584}"/>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02441AD4-F638-291B-2F99-F179BBCB5660}"/>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1B2E6343-22E8-9E41-C80A-DEE0FD81046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365453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586027" y="1401485"/>
            <a:ext cx="10243457" cy="5028043"/>
          </a:xfrm>
          <a:prstGeom prst="rect">
            <a:avLst/>
          </a:prstGeom>
          <a:noFill/>
        </p:spPr>
        <p:txBody>
          <a:bodyPr wrap="square" rtlCol="0">
            <a:spAutoFit/>
          </a:bodyPr>
          <a:lstStyle/>
          <a:p>
            <a:pPr>
              <a:lnSpc>
                <a:spcPct val="150000"/>
              </a:lnSpc>
            </a:pPr>
            <a:r>
              <a:rPr kumimoji="1" lang="zh-CN" altLang="en-US" dirty="0"/>
              <a:t>解法一：</a:t>
            </a:r>
            <a:endParaRPr kumimoji="1" lang="en-US" altLang="zh-CN" dirty="0"/>
          </a:p>
          <a:p>
            <a:pPr>
              <a:lnSpc>
                <a:spcPct val="150000"/>
              </a:lnSpc>
            </a:pPr>
            <a:r>
              <a:rPr lang="zh-CN" altLang="en-US" b="0" i="0" dirty="0">
                <a:solidFill>
                  <a:srgbClr val="262626"/>
                </a:solidFill>
                <a:effectLst/>
                <a:latin typeface="-apple-system"/>
              </a:rPr>
              <a:t> </a:t>
            </a:r>
            <a:r>
              <a:rPr lang="en-US" altLang="zh-CN" b="0" i="0" dirty="0">
                <a:solidFill>
                  <a:srgbClr val="262626"/>
                </a:solidFill>
                <a:effectLst/>
                <a:latin typeface="-apple-system"/>
              </a:rPr>
              <a:t>	</a:t>
            </a:r>
            <a:r>
              <a:rPr lang="zh-CN" altLang="en-US" b="0" i="0" dirty="0">
                <a:solidFill>
                  <a:srgbClr val="262626"/>
                </a:solidFill>
                <a:effectLst/>
                <a:latin typeface="-apple-system"/>
              </a:rPr>
              <a:t>先找从左到右满足最少的糖果，再找从右到左的，最后取两边的最大值。</a:t>
            </a:r>
            <a:endParaRPr lang="en-US" altLang="zh-CN" b="0" i="0" dirty="0">
              <a:solidFill>
                <a:srgbClr val="262626"/>
              </a:solidFill>
              <a:effectLst/>
              <a:latin typeface="-apple-system"/>
            </a:endParaRPr>
          </a:p>
          <a:p>
            <a:pPr>
              <a:lnSpc>
                <a:spcPct val="150000"/>
              </a:lnSpc>
            </a:pPr>
            <a:r>
              <a:rPr lang="en-US" altLang="zh-CN" dirty="0">
                <a:solidFill>
                  <a:srgbClr val="262626"/>
                </a:solidFill>
                <a:latin typeface="-apple-system"/>
              </a:rPr>
              <a:t>	</a:t>
            </a:r>
            <a:r>
              <a:rPr lang="zh-CN" altLang="en-US" dirty="0">
                <a:solidFill>
                  <a:srgbClr val="262626"/>
                </a:solidFill>
                <a:latin typeface="-apple-system"/>
              </a:rPr>
              <a:t>时间复杂度</a:t>
            </a:r>
            <a:r>
              <a:rPr lang="en-US" altLang="zh-CN" dirty="0">
                <a:solidFill>
                  <a:srgbClr val="262626"/>
                </a:solidFill>
                <a:latin typeface="-apple-system"/>
              </a:rPr>
              <a:t>O(N), </a:t>
            </a:r>
            <a:r>
              <a:rPr lang="zh-CN" altLang="en-US" dirty="0">
                <a:solidFill>
                  <a:srgbClr val="262626"/>
                </a:solidFill>
                <a:latin typeface="-apple-system"/>
              </a:rPr>
              <a:t>空间复杂度</a:t>
            </a:r>
            <a:r>
              <a:rPr lang="en-US" altLang="zh-CN" dirty="0">
                <a:solidFill>
                  <a:srgbClr val="262626"/>
                </a:solidFill>
                <a:latin typeface="-apple-system"/>
              </a:rPr>
              <a:t>O(N)</a:t>
            </a:r>
            <a:endParaRPr lang="en-US" altLang="zh-CN" b="0" i="0" dirty="0">
              <a:solidFill>
                <a:srgbClr val="262626"/>
              </a:solidFill>
              <a:effectLst/>
              <a:latin typeface="-apple-system"/>
            </a:endParaRPr>
          </a:p>
          <a:p>
            <a:pPr>
              <a:lnSpc>
                <a:spcPct val="150000"/>
              </a:lnSpc>
            </a:pPr>
            <a:endParaRPr kumimoji="1" lang="en-US" altLang="zh-CN" dirty="0">
              <a:solidFill>
                <a:srgbClr val="262626"/>
              </a:solidFill>
              <a:latin typeface="-apple-system"/>
            </a:endParaRPr>
          </a:p>
          <a:p>
            <a:pPr>
              <a:lnSpc>
                <a:spcPct val="150000"/>
              </a:lnSpc>
            </a:pPr>
            <a:r>
              <a:rPr kumimoji="1" lang="zh-CN" altLang="en-US" dirty="0">
                <a:solidFill>
                  <a:srgbClr val="262626"/>
                </a:solidFill>
                <a:latin typeface="-apple-system"/>
              </a:rPr>
              <a:t>解法二：</a:t>
            </a:r>
            <a:endParaRPr kumimoji="1" lang="en-US" altLang="zh-CN" dirty="0">
              <a:solidFill>
                <a:srgbClr val="262626"/>
              </a:solidFill>
              <a:latin typeface="-apple-system"/>
            </a:endParaRPr>
          </a:p>
          <a:p>
            <a:pPr>
              <a:lnSpc>
                <a:spcPct val="150000"/>
              </a:lnSpc>
            </a:pPr>
            <a:r>
              <a:rPr kumimoji="1" lang="en-US" altLang="zh-CN" dirty="0">
                <a:solidFill>
                  <a:srgbClr val="262626"/>
                </a:solidFill>
                <a:latin typeface="-apple-system"/>
              </a:rPr>
              <a:t>	</a:t>
            </a:r>
            <a:r>
              <a:rPr lang="zh-CN" altLang="en-US" b="0" i="0" dirty="0">
                <a:solidFill>
                  <a:srgbClr val="262626"/>
                </a:solidFill>
                <a:effectLst/>
                <a:latin typeface="-apple-system"/>
              </a:rPr>
              <a:t> 只需扫一遍数组。</a:t>
            </a:r>
            <a:endParaRPr kumimoji="1" lang="en-US" altLang="zh-CN" b="0" i="0" dirty="0">
              <a:solidFill>
                <a:srgbClr val="262626"/>
              </a:solidFill>
              <a:effectLst/>
              <a:latin typeface="-apple-system"/>
            </a:endParaRPr>
          </a:p>
          <a:p>
            <a:pPr>
              <a:lnSpc>
                <a:spcPct val="150000"/>
              </a:lnSpc>
            </a:pPr>
            <a:r>
              <a:rPr kumimoji="1" lang="zh-CN" altLang="en-US" dirty="0">
                <a:solidFill>
                  <a:srgbClr val="262626"/>
                </a:solidFill>
                <a:latin typeface="-apple-system"/>
              </a:rPr>
              <a:t>三种情况：</a:t>
            </a:r>
            <a:endParaRPr kumimoji="1" lang="en-US" altLang="zh-CN" dirty="0">
              <a:solidFill>
                <a:srgbClr val="262626"/>
              </a:solidFill>
              <a:latin typeface="-apple-system"/>
            </a:endParaRPr>
          </a:p>
          <a:p>
            <a:pPr marL="285750" indent="-285750">
              <a:lnSpc>
                <a:spcPct val="150000"/>
              </a:lnSpc>
              <a:buFont typeface="Arial" panose="020B0604020202020204" pitchFamily="34" charset="0"/>
              <a:buChar char="•"/>
            </a:pPr>
            <a:r>
              <a:rPr kumimoji="1" lang="en-US" altLang="zh-CN" dirty="0"/>
              <a:t>ratings[</a:t>
            </a:r>
            <a:r>
              <a:rPr kumimoji="1" lang="en-US" altLang="zh-CN" dirty="0" err="1"/>
              <a:t>i</a:t>
            </a:r>
            <a:r>
              <a:rPr kumimoji="1" lang="en-US" altLang="zh-CN" dirty="0"/>
              <a:t>] == ratings[i-1], </a:t>
            </a:r>
            <a:r>
              <a:rPr kumimoji="1" lang="zh-CN" altLang="en-US" dirty="0"/>
              <a:t>置</a:t>
            </a:r>
            <a:r>
              <a:rPr kumimoji="1" lang="en-US" altLang="zh-CN" dirty="0"/>
              <a:t>1</a:t>
            </a:r>
          </a:p>
          <a:p>
            <a:pPr marL="285750" indent="-285750">
              <a:lnSpc>
                <a:spcPct val="150000"/>
              </a:lnSpc>
              <a:buFont typeface="Arial" panose="020B0604020202020204" pitchFamily="34" charset="0"/>
              <a:buChar char="•"/>
            </a:pPr>
            <a:r>
              <a:rPr kumimoji="1" lang="en-US" altLang="zh-CN" dirty="0"/>
              <a:t>ratings[</a:t>
            </a:r>
            <a:r>
              <a:rPr kumimoji="1" lang="en-US" altLang="zh-CN" dirty="0" err="1"/>
              <a:t>i</a:t>
            </a:r>
            <a:r>
              <a:rPr kumimoji="1" lang="en-US" altLang="zh-CN" dirty="0"/>
              <a:t>] &gt; ratings[i-1], ratings[</a:t>
            </a:r>
            <a:r>
              <a:rPr kumimoji="1" lang="en-US" altLang="zh-CN" dirty="0" err="1"/>
              <a:t>i</a:t>
            </a:r>
            <a:r>
              <a:rPr kumimoji="1" lang="en-US" altLang="zh-CN" dirty="0"/>
              <a:t>] = ratings[i-1] + 1</a:t>
            </a:r>
          </a:p>
          <a:p>
            <a:pPr marL="285750" indent="-285750">
              <a:lnSpc>
                <a:spcPct val="150000"/>
              </a:lnSpc>
              <a:buFont typeface="Arial" panose="020B0604020202020204" pitchFamily="34" charset="0"/>
              <a:buChar char="•"/>
            </a:pPr>
            <a:r>
              <a:rPr kumimoji="1" lang="en-US" altLang="zh-CN" dirty="0"/>
              <a:t>ratings[</a:t>
            </a:r>
            <a:r>
              <a:rPr kumimoji="1" lang="en-US" altLang="zh-CN" dirty="0" err="1"/>
              <a:t>i</a:t>
            </a:r>
            <a:r>
              <a:rPr kumimoji="1" lang="en-US" altLang="zh-CN" dirty="0"/>
              <a:t>] &lt; ratings[i-1], </a:t>
            </a:r>
            <a:r>
              <a:rPr kumimoji="1" lang="zh-CN" altLang="en-US" dirty="0"/>
              <a:t>记录递减的长度，用高斯求和计算所需的最少糖果，注意当递减的长度比前一个递增长度要大时，要把递增序列中的最大值并入递减序列中，并重设其值。</a:t>
            </a:r>
            <a:endParaRPr kumimoji="1" lang="en-US" altLang="zh-CN" dirty="0"/>
          </a:p>
          <a:p>
            <a:pPr lvl="1">
              <a:lnSpc>
                <a:spcPct val="150000"/>
              </a:lnSpc>
            </a:pPr>
            <a:r>
              <a:rPr kumimoji="1" lang="zh-CN" altLang="en-US" dirty="0"/>
              <a:t>时间复杂度</a:t>
            </a:r>
            <a:r>
              <a:rPr kumimoji="1" lang="en-US" altLang="zh-CN" dirty="0"/>
              <a:t>O(N),</a:t>
            </a:r>
            <a:r>
              <a:rPr kumimoji="1" lang="zh-CN" altLang="en-US" dirty="0"/>
              <a:t>空间复杂度</a:t>
            </a:r>
            <a:r>
              <a:rPr kumimoji="1" lang="en-US" altLang="zh-CN" dirty="0"/>
              <a:t>O(1)</a:t>
            </a:r>
          </a:p>
        </p:txBody>
      </p:sp>
      <p:pic>
        <p:nvPicPr>
          <p:cNvPr id="2" name="图片 1">
            <a:extLst>
              <a:ext uri="{FF2B5EF4-FFF2-40B4-BE49-F238E27FC236}">
                <a16:creationId xmlns:a16="http://schemas.microsoft.com/office/drawing/2014/main" id="{F3EE6803-1E09-0D44-5D55-272C541066DA}"/>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9228A5CB-F6C5-04A8-13C5-5C79028A9763}"/>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矩形 3">
            <a:extLst>
              <a:ext uri="{FF2B5EF4-FFF2-40B4-BE49-F238E27FC236}">
                <a16:creationId xmlns:a16="http://schemas.microsoft.com/office/drawing/2014/main" id="{A3AE7256-03E7-785B-3656-61FD94F7681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a:extLst>
              <a:ext uri="{FF2B5EF4-FFF2-40B4-BE49-F238E27FC236}">
                <a16:creationId xmlns:a16="http://schemas.microsoft.com/office/drawing/2014/main" id="{19406F31-78E1-B432-3B4B-187396D9EAEF}"/>
              </a:ext>
            </a:extLst>
          </p:cNvPr>
          <p:cNvSpPr txBox="1"/>
          <p:nvPr/>
        </p:nvSpPr>
        <p:spPr>
          <a:xfrm>
            <a:off x="1187669" y="527328"/>
            <a:ext cx="2301766" cy="646331"/>
          </a:xfrm>
          <a:prstGeom prst="rect">
            <a:avLst/>
          </a:prstGeom>
          <a:noFill/>
        </p:spPr>
        <p:txBody>
          <a:bodyPr wrap="square" rtlCol="0">
            <a:spAutoFit/>
          </a:bodyPr>
          <a:lstStyle/>
          <a:p>
            <a:r>
              <a:rPr kumimoji="1" lang="zh-CN" altLang="en-US" sz="3600" dirty="0">
                <a:latin typeface="Microsoft YaHei" panose="020B0503020204020204" pitchFamily="34" charset="-122"/>
                <a:ea typeface="Microsoft YaHei" panose="020B0503020204020204" pitchFamily="34" charset="-122"/>
              </a:rPr>
              <a:t>分发糖果</a:t>
            </a:r>
          </a:p>
        </p:txBody>
      </p:sp>
    </p:spTree>
    <p:extLst>
      <p:ext uri="{BB962C8B-B14F-4D97-AF65-F5344CB8AC3E}">
        <p14:creationId xmlns:p14="http://schemas.microsoft.com/office/powerpoint/2010/main" val="1661828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23DAF7-4985-0A6C-4B86-9E09D4877F98}"/>
              </a:ext>
            </a:extLst>
          </p:cNvPr>
          <p:cNvSpPr txBox="1"/>
          <p:nvPr/>
        </p:nvSpPr>
        <p:spPr>
          <a:xfrm>
            <a:off x="1254578" y="478670"/>
            <a:ext cx="3867807" cy="646331"/>
          </a:xfrm>
          <a:prstGeom prst="rect">
            <a:avLst/>
          </a:prstGeom>
          <a:noFill/>
        </p:spPr>
        <p:txBody>
          <a:bodyPr wrap="square" rtlCol="0">
            <a:spAutoFit/>
          </a:bodyPr>
          <a:lstStyle/>
          <a:p>
            <a:r>
              <a:rPr lang="zh-CN" altLang="en-US" sz="3600" b="0" i="0" dirty="0">
                <a:solidFill>
                  <a:srgbClr val="262626"/>
                </a:solidFill>
                <a:effectLst/>
                <a:latin typeface="-apple-system"/>
              </a:rPr>
              <a:t>最长递增子序列</a:t>
            </a:r>
            <a:endParaRPr kumimoji="1" lang="zh-CN" altLang="en-US" sz="36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B5BD1E7-282D-814F-F6A7-5E574001D26F}"/>
              </a:ext>
            </a:extLst>
          </p:cNvPr>
          <p:cNvSpPr txBox="1"/>
          <p:nvPr/>
        </p:nvSpPr>
        <p:spPr>
          <a:xfrm>
            <a:off x="1254578" y="2479825"/>
            <a:ext cx="9682843" cy="2113784"/>
          </a:xfrm>
          <a:prstGeom prst="rect">
            <a:avLst/>
          </a:prstGeom>
          <a:noFill/>
        </p:spPr>
        <p:txBody>
          <a:bodyPr wrap="square" rtlCol="0">
            <a:spAutoFit/>
          </a:bodyPr>
          <a:lstStyle/>
          <a:p>
            <a:pPr algn="l">
              <a:lnSpc>
                <a:spcPct val="150000"/>
              </a:lnSpc>
            </a:pPr>
            <a:r>
              <a:rPr lang="zh-CN" altLang="en-US" b="0" i="0" dirty="0">
                <a:solidFill>
                  <a:srgbClr val="262626"/>
                </a:solidFill>
                <a:effectLst/>
                <a:latin typeface="-apple-system"/>
              </a:rPr>
              <a:t>给你一个整数数组 </a:t>
            </a:r>
            <a:r>
              <a:rPr lang="en" altLang="zh-CN" b="0" i="0" dirty="0" err="1">
                <a:solidFill>
                  <a:srgbClr val="262626"/>
                </a:solidFill>
                <a:effectLst/>
                <a:latin typeface="-apple-system"/>
              </a:rPr>
              <a:t>nums</a:t>
            </a:r>
            <a:r>
              <a:rPr lang="en" altLang="zh-CN" b="0" i="0" dirty="0">
                <a:solidFill>
                  <a:srgbClr val="262626"/>
                </a:solidFill>
                <a:effectLst/>
                <a:latin typeface="-apple-system"/>
              </a:rPr>
              <a:t> </a:t>
            </a:r>
            <a:r>
              <a:rPr lang="zh-CN" altLang="en" b="0" i="0" dirty="0">
                <a:solidFill>
                  <a:srgbClr val="262626"/>
                </a:solidFill>
                <a:effectLst/>
                <a:latin typeface="-apple-system"/>
              </a:rPr>
              <a:t>，</a:t>
            </a:r>
            <a:r>
              <a:rPr lang="zh-CN" altLang="en-US" b="0" i="0" dirty="0">
                <a:solidFill>
                  <a:srgbClr val="262626"/>
                </a:solidFill>
                <a:effectLst/>
                <a:latin typeface="-apple-system"/>
              </a:rPr>
              <a:t>找到其中最长严格递增子序列的长度。</a:t>
            </a:r>
            <a:endParaRPr lang="en-US" altLang="zh-CN" b="0" i="0" dirty="0">
              <a:solidFill>
                <a:srgbClr val="262626"/>
              </a:solidFill>
              <a:effectLst/>
              <a:latin typeface="-apple-system"/>
            </a:endParaRPr>
          </a:p>
          <a:p>
            <a:pPr algn="l">
              <a:lnSpc>
                <a:spcPct val="150000"/>
              </a:lnSpc>
            </a:pPr>
            <a:endParaRPr lang="zh-CN" altLang="en-US" b="0" i="0" dirty="0">
              <a:solidFill>
                <a:srgbClr val="262626"/>
              </a:solidFill>
              <a:effectLst/>
              <a:latin typeface="-apple-system"/>
            </a:endParaRPr>
          </a:p>
          <a:p>
            <a:pPr algn="l">
              <a:lnSpc>
                <a:spcPct val="150000"/>
              </a:lnSpc>
            </a:pPr>
            <a:r>
              <a:rPr lang="zh-CN" altLang="en-US" i="0" dirty="0">
                <a:solidFill>
                  <a:srgbClr val="262626"/>
                </a:solidFill>
                <a:effectLst/>
                <a:latin typeface="-apple-system"/>
              </a:rPr>
              <a:t>子序列 </a:t>
            </a:r>
            <a:r>
              <a:rPr lang="zh-CN" altLang="en-US" b="0" i="0" dirty="0">
                <a:solidFill>
                  <a:srgbClr val="262626"/>
                </a:solidFill>
                <a:effectLst/>
                <a:latin typeface="-apple-system"/>
              </a:rPr>
              <a:t>是由数组派生而来的序列，删除（或不删除）数组中的元素而不改变其余元素的顺序。例如，</a:t>
            </a:r>
            <a:r>
              <a:rPr lang="en-US" altLang="zh-CN" b="0" i="0" dirty="0">
                <a:solidFill>
                  <a:srgbClr val="262626"/>
                </a:solidFill>
                <a:effectLst/>
                <a:latin typeface="-apple-system"/>
              </a:rPr>
              <a:t>[3,6,2,7] </a:t>
            </a:r>
            <a:r>
              <a:rPr lang="zh-CN" altLang="en-US" b="0" i="0" dirty="0">
                <a:solidFill>
                  <a:srgbClr val="262626"/>
                </a:solidFill>
                <a:effectLst/>
                <a:latin typeface="-apple-system"/>
              </a:rPr>
              <a:t>是数组 </a:t>
            </a:r>
            <a:r>
              <a:rPr lang="en-US" altLang="zh-CN" b="0" i="0" dirty="0">
                <a:solidFill>
                  <a:srgbClr val="262626"/>
                </a:solidFill>
                <a:effectLst/>
                <a:latin typeface="-apple-system"/>
              </a:rPr>
              <a:t>[0,3,1,6,2,2,7] </a:t>
            </a:r>
            <a:r>
              <a:rPr lang="zh-CN" altLang="en-US" b="0" i="0" dirty="0">
                <a:solidFill>
                  <a:srgbClr val="262626"/>
                </a:solidFill>
                <a:effectLst/>
                <a:latin typeface="-apple-system"/>
              </a:rPr>
              <a:t>的子序列。</a:t>
            </a:r>
            <a:br>
              <a:rPr lang="zh-CN" altLang="en-US" dirty="0"/>
            </a:br>
            <a:endParaRPr kumimoji="1" lang="zh-CN" altLang="en-US" dirty="0"/>
          </a:p>
        </p:txBody>
      </p:sp>
      <p:pic>
        <p:nvPicPr>
          <p:cNvPr id="2" name="图片 1">
            <a:extLst>
              <a:ext uri="{FF2B5EF4-FFF2-40B4-BE49-F238E27FC236}">
                <a16:creationId xmlns:a16="http://schemas.microsoft.com/office/drawing/2014/main" id="{EEFAF2FA-7082-4300-727A-BD6C42AC2354}"/>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3EC1B5CE-8F55-28C2-C79C-BA4D89E4F146}"/>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47A5A4D8-3E93-A519-72DE-AC2E846BF3B8}"/>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3456515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1134741" y="366458"/>
            <a:ext cx="10243457" cy="834909"/>
          </a:xfrm>
          <a:prstGeom prst="rect">
            <a:avLst/>
          </a:prstGeom>
          <a:noFill/>
        </p:spPr>
        <p:txBody>
          <a:bodyPr wrap="square" rtlCol="0">
            <a:spAutoFit/>
          </a:bodyPr>
          <a:lstStyle/>
          <a:p>
            <a:pPr>
              <a:lnSpc>
                <a:spcPct val="150000"/>
              </a:lnSpc>
            </a:pPr>
            <a:r>
              <a:rPr kumimoji="1" lang="zh-CN" altLang="en-US" sz="3600" dirty="0"/>
              <a:t>解法一：</a:t>
            </a:r>
            <a:r>
              <a:rPr kumimoji="1" lang="en-US" altLang="zh-CN" sz="3600" dirty="0"/>
              <a:t> </a:t>
            </a:r>
            <a:r>
              <a:rPr kumimoji="1" lang="zh-CN" altLang="en-US" sz="3600" dirty="0"/>
              <a:t>动态规划</a:t>
            </a:r>
            <a:endParaRPr kumimoji="1" lang="en-US" altLang="zh-CN" sz="3600" dirty="0"/>
          </a:p>
        </p:txBody>
      </p:sp>
      <p:sp>
        <p:nvSpPr>
          <p:cNvPr id="3" name="文本框 2">
            <a:extLst>
              <a:ext uri="{FF2B5EF4-FFF2-40B4-BE49-F238E27FC236}">
                <a16:creationId xmlns:a16="http://schemas.microsoft.com/office/drawing/2014/main" id="{F0E14C23-8D22-DFDA-CF09-33D9B8233664}"/>
              </a:ext>
            </a:extLst>
          </p:cNvPr>
          <p:cNvSpPr txBox="1"/>
          <p:nvPr/>
        </p:nvSpPr>
        <p:spPr>
          <a:xfrm>
            <a:off x="740229" y="6193971"/>
            <a:ext cx="4386942" cy="369332"/>
          </a:xfrm>
          <a:prstGeom prst="rect">
            <a:avLst/>
          </a:prstGeom>
          <a:noFill/>
        </p:spPr>
        <p:txBody>
          <a:bodyPr wrap="square" rtlCol="0">
            <a:spAutoFit/>
          </a:bodyPr>
          <a:lstStyle/>
          <a:p>
            <a:r>
              <a:rPr kumimoji="1" lang="zh-CN" altLang="en-US" dirty="0"/>
              <a:t>时间复杂度</a:t>
            </a:r>
            <a:r>
              <a:rPr kumimoji="1" lang="en-US" altLang="zh-CN" dirty="0"/>
              <a:t>O(n</a:t>
            </a:r>
            <a:r>
              <a:rPr kumimoji="1" lang="en-US" altLang="zh-CN" baseline="30000" dirty="0"/>
              <a:t>2</a:t>
            </a:r>
            <a:r>
              <a:rPr kumimoji="1" lang="en-US" altLang="zh-CN" dirty="0"/>
              <a:t>)  </a:t>
            </a:r>
            <a:r>
              <a:rPr kumimoji="1" lang="zh-CN" altLang="en-US" dirty="0"/>
              <a:t>空间复杂度</a:t>
            </a:r>
            <a:r>
              <a:rPr kumimoji="1" lang="en-US" altLang="zh-CN" dirty="0"/>
              <a:t>O(n)</a:t>
            </a:r>
            <a:endParaRPr kumimoji="1" lang="zh-CN" altLang="en-US" dirty="0"/>
          </a:p>
        </p:txBody>
      </p:sp>
      <p:pic>
        <p:nvPicPr>
          <p:cNvPr id="4" name="图片 3">
            <a:extLst>
              <a:ext uri="{FF2B5EF4-FFF2-40B4-BE49-F238E27FC236}">
                <a16:creationId xmlns:a16="http://schemas.microsoft.com/office/drawing/2014/main" id="{834B3820-6D48-74B5-0C32-CA98D9FBC61D}"/>
              </a:ext>
            </a:extLst>
          </p:cNvPr>
          <p:cNvPicPr>
            <a:picLocks noChangeAspect="1"/>
          </p:cNvPicPr>
          <p:nvPr/>
        </p:nvPicPr>
        <p:blipFill>
          <a:blip r:embed="rId2"/>
          <a:stretch>
            <a:fillRect/>
          </a:stretch>
        </p:blipFill>
        <p:spPr>
          <a:xfrm>
            <a:off x="2104699" y="1807907"/>
            <a:ext cx="7772400" cy="1780708"/>
          </a:xfrm>
          <a:prstGeom prst="rect">
            <a:avLst/>
          </a:prstGeom>
        </p:spPr>
      </p:pic>
      <p:pic>
        <p:nvPicPr>
          <p:cNvPr id="6" name="图片 5">
            <a:extLst>
              <a:ext uri="{FF2B5EF4-FFF2-40B4-BE49-F238E27FC236}">
                <a16:creationId xmlns:a16="http://schemas.microsoft.com/office/drawing/2014/main" id="{27A295C2-67F7-8038-B3A7-0C7160F6FE14}"/>
              </a:ext>
            </a:extLst>
          </p:cNvPr>
          <p:cNvPicPr>
            <a:picLocks noChangeAspect="1"/>
          </p:cNvPicPr>
          <p:nvPr/>
        </p:nvPicPr>
        <p:blipFill>
          <a:blip r:embed="rId3"/>
          <a:stretch>
            <a:fillRect/>
          </a:stretch>
        </p:blipFill>
        <p:spPr>
          <a:xfrm>
            <a:off x="2104699" y="4185742"/>
            <a:ext cx="7772400" cy="1017391"/>
          </a:xfrm>
          <a:prstGeom prst="rect">
            <a:avLst/>
          </a:prstGeom>
        </p:spPr>
      </p:pic>
      <p:pic>
        <p:nvPicPr>
          <p:cNvPr id="2" name="图片 1">
            <a:extLst>
              <a:ext uri="{FF2B5EF4-FFF2-40B4-BE49-F238E27FC236}">
                <a16:creationId xmlns:a16="http://schemas.microsoft.com/office/drawing/2014/main" id="{ED50E445-CEAA-2CF1-9748-126AB05B96FB}"/>
              </a:ext>
            </a:extLst>
          </p:cNvPr>
          <p:cNvPicPr>
            <a:picLocks noChangeAspect="1"/>
          </p:cNvPicPr>
          <p:nvPr/>
        </p:nvPicPr>
        <p:blipFill>
          <a:blip r:embed="rId4"/>
          <a:stretch>
            <a:fillRect/>
          </a:stretch>
        </p:blipFill>
        <p:spPr>
          <a:xfrm>
            <a:off x="9911444" y="545564"/>
            <a:ext cx="1836080" cy="512545"/>
          </a:xfrm>
          <a:prstGeom prst="rect">
            <a:avLst/>
          </a:prstGeom>
        </p:spPr>
      </p:pic>
      <p:sp>
        <p:nvSpPr>
          <p:cNvPr id="7" name="矩形 6">
            <a:extLst>
              <a:ext uri="{FF2B5EF4-FFF2-40B4-BE49-F238E27FC236}">
                <a16:creationId xmlns:a16="http://schemas.microsoft.com/office/drawing/2014/main" id="{4E0B6927-B562-4D67-5D5B-3D8C7833A4F5}"/>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矩形 7">
            <a:extLst>
              <a:ext uri="{FF2B5EF4-FFF2-40B4-BE49-F238E27FC236}">
                <a16:creationId xmlns:a16="http://schemas.microsoft.com/office/drawing/2014/main" id="{B0B4D5FC-8740-7862-C0CF-1260015DC9C8}"/>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4167254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1056288" y="384381"/>
            <a:ext cx="10243457" cy="834909"/>
          </a:xfrm>
          <a:prstGeom prst="rect">
            <a:avLst/>
          </a:prstGeom>
          <a:noFill/>
        </p:spPr>
        <p:txBody>
          <a:bodyPr wrap="square" rtlCol="0">
            <a:spAutoFit/>
          </a:bodyPr>
          <a:lstStyle/>
          <a:p>
            <a:pPr>
              <a:lnSpc>
                <a:spcPct val="150000"/>
              </a:lnSpc>
            </a:pPr>
            <a:r>
              <a:rPr kumimoji="1" lang="zh-CN" altLang="en-US" sz="3600" dirty="0"/>
              <a:t>解法二：</a:t>
            </a:r>
            <a:r>
              <a:rPr kumimoji="1" lang="en-US" altLang="zh-CN" sz="3600" dirty="0"/>
              <a:t> </a:t>
            </a:r>
            <a:r>
              <a:rPr kumimoji="1" lang="zh-CN" altLang="en-US" sz="3600" dirty="0"/>
              <a:t>二分 </a:t>
            </a:r>
            <a:r>
              <a:rPr kumimoji="1" lang="en-US" altLang="zh-CN" sz="3600" dirty="0"/>
              <a:t>+</a:t>
            </a:r>
            <a:r>
              <a:rPr kumimoji="1" lang="zh-CN" altLang="en-US" sz="3600" dirty="0"/>
              <a:t> 贪心</a:t>
            </a:r>
            <a:endParaRPr kumimoji="1" lang="en-US" altLang="zh-CN" sz="3600" dirty="0"/>
          </a:p>
        </p:txBody>
      </p:sp>
      <p:sp>
        <p:nvSpPr>
          <p:cNvPr id="3" name="文本框 2">
            <a:extLst>
              <a:ext uri="{FF2B5EF4-FFF2-40B4-BE49-F238E27FC236}">
                <a16:creationId xmlns:a16="http://schemas.microsoft.com/office/drawing/2014/main" id="{F0E14C23-8D22-DFDA-CF09-33D9B8233664}"/>
              </a:ext>
            </a:extLst>
          </p:cNvPr>
          <p:cNvSpPr txBox="1"/>
          <p:nvPr/>
        </p:nvSpPr>
        <p:spPr>
          <a:xfrm>
            <a:off x="749245" y="6291349"/>
            <a:ext cx="9372600" cy="369332"/>
          </a:xfrm>
          <a:prstGeom prst="rect">
            <a:avLst/>
          </a:prstGeom>
          <a:noFill/>
        </p:spPr>
        <p:txBody>
          <a:bodyPr wrap="square" rtlCol="0">
            <a:spAutoFit/>
          </a:bodyPr>
          <a:lstStyle/>
          <a:p>
            <a:r>
              <a:rPr kumimoji="1" lang="zh-CN" altLang="en-US" dirty="0"/>
              <a:t>时间复杂度</a:t>
            </a:r>
            <a:r>
              <a:rPr kumimoji="1" lang="en-US" altLang="zh-CN" dirty="0"/>
              <a:t>O(n*</a:t>
            </a:r>
            <a:r>
              <a:rPr kumimoji="1" lang="en-US" altLang="zh-CN" dirty="0" err="1"/>
              <a:t>logn</a:t>
            </a:r>
            <a:r>
              <a:rPr kumimoji="1" lang="en-US" altLang="zh-CN" dirty="0"/>
              <a:t>)   </a:t>
            </a:r>
            <a:r>
              <a:rPr kumimoji="1" lang="zh-CN" altLang="en-US" dirty="0"/>
              <a:t>空间复杂度</a:t>
            </a:r>
            <a:r>
              <a:rPr kumimoji="1" lang="en-US" altLang="zh-CN" dirty="0"/>
              <a:t>O(n)</a:t>
            </a:r>
            <a:endParaRPr kumimoji="1" lang="zh-CN" altLang="en-US" dirty="0"/>
          </a:p>
        </p:txBody>
      </p:sp>
      <p:pic>
        <p:nvPicPr>
          <p:cNvPr id="6" name="图片 5">
            <a:extLst>
              <a:ext uri="{FF2B5EF4-FFF2-40B4-BE49-F238E27FC236}">
                <a16:creationId xmlns:a16="http://schemas.microsoft.com/office/drawing/2014/main" id="{895F4549-98F8-300D-77F7-2047B88017F5}"/>
              </a:ext>
            </a:extLst>
          </p:cNvPr>
          <p:cNvPicPr>
            <a:picLocks noChangeAspect="1"/>
          </p:cNvPicPr>
          <p:nvPr/>
        </p:nvPicPr>
        <p:blipFill rotWithShape="1">
          <a:blip r:embed="rId2"/>
          <a:srcRect t="-1" b="59244"/>
          <a:stretch/>
        </p:blipFill>
        <p:spPr>
          <a:xfrm>
            <a:off x="1639230" y="1366346"/>
            <a:ext cx="7147881" cy="2594809"/>
          </a:xfrm>
          <a:prstGeom prst="rect">
            <a:avLst/>
          </a:prstGeom>
        </p:spPr>
      </p:pic>
      <p:pic>
        <p:nvPicPr>
          <p:cNvPr id="2" name="图片 1">
            <a:extLst>
              <a:ext uri="{FF2B5EF4-FFF2-40B4-BE49-F238E27FC236}">
                <a16:creationId xmlns:a16="http://schemas.microsoft.com/office/drawing/2014/main" id="{9399E7E2-C452-A6EF-9211-7A9DC5459161}"/>
              </a:ext>
            </a:extLst>
          </p:cNvPr>
          <p:cNvPicPr>
            <a:picLocks noChangeAspect="1"/>
          </p:cNvPicPr>
          <p:nvPr/>
        </p:nvPicPr>
        <p:blipFill>
          <a:blip r:embed="rId3"/>
          <a:stretch>
            <a:fillRect/>
          </a:stretch>
        </p:blipFill>
        <p:spPr>
          <a:xfrm>
            <a:off x="9911444" y="545564"/>
            <a:ext cx="1836080" cy="512545"/>
          </a:xfrm>
          <a:prstGeom prst="rect">
            <a:avLst/>
          </a:prstGeom>
        </p:spPr>
      </p:pic>
      <p:sp>
        <p:nvSpPr>
          <p:cNvPr id="4" name="矩形 3">
            <a:extLst>
              <a:ext uri="{FF2B5EF4-FFF2-40B4-BE49-F238E27FC236}">
                <a16:creationId xmlns:a16="http://schemas.microsoft.com/office/drawing/2014/main" id="{F61CA724-DD5A-0477-245D-352B60BB630A}"/>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a:extLst>
              <a:ext uri="{FF2B5EF4-FFF2-40B4-BE49-F238E27FC236}">
                <a16:creationId xmlns:a16="http://schemas.microsoft.com/office/drawing/2014/main" id="{CE102320-7F98-0C47-7F98-7B24DD996BF9}"/>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a:extLst>
              <a:ext uri="{FF2B5EF4-FFF2-40B4-BE49-F238E27FC236}">
                <a16:creationId xmlns:a16="http://schemas.microsoft.com/office/drawing/2014/main" id="{B94F262A-62EA-5A1C-FFA9-27E7FC78EEC9}"/>
              </a:ext>
            </a:extLst>
          </p:cNvPr>
          <p:cNvPicPr>
            <a:picLocks noChangeAspect="1"/>
          </p:cNvPicPr>
          <p:nvPr/>
        </p:nvPicPr>
        <p:blipFill rotWithShape="1">
          <a:blip r:embed="rId2"/>
          <a:srcRect t="64133"/>
          <a:stretch/>
        </p:blipFill>
        <p:spPr>
          <a:xfrm>
            <a:off x="1639231" y="3895630"/>
            <a:ext cx="7147882" cy="2283495"/>
          </a:xfrm>
          <a:prstGeom prst="rect">
            <a:avLst/>
          </a:prstGeom>
        </p:spPr>
      </p:pic>
    </p:spTree>
    <p:extLst>
      <p:ext uri="{BB962C8B-B14F-4D97-AF65-F5344CB8AC3E}">
        <p14:creationId xmlns:p14="http://schemas.microsoft.com/office/powerpoint/2010/main" val="19625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23DAF7-4985-0A6C-4B86-9E09D4877F98}"/>
              </a:ext>
            </a:extLst>
          </p:cNvPr>
          <p:cNvSpPr txBox="1"/>
          <p:nvPr/>
        </p:nvSpPr>
        <p:spPr>
          <a:xfrm>
            <a:off x="1156138" y="508869"/>
            <a:ext cx="4067503" cy="646331"/>
          </a:xfrm>
          <a:prstGeom prst="rect">
            <a:avLst/>
          </a:prstGeom>
          <a:noFill/>
        </p:spPr>
        <p:txBody>
          <a:bodyPr wrap="square" rtlCol="0">
            <a:spAutoFit/>
          </a:bodyPr>
          <a:lstStyle/>
          <a:p>
            <a:r>
              <a:rPr lang="zh-CN" altLang="en-US" sz="3600" b="0" i="0" dirty="0">
                <a:solidFill>
                  <a:srgbClr val="262626"/>
                </a:solidFill>
                <a:effectLst/>
                <a:latin typeface="-apple-system"/>
              </a:rPr>
              <a:t>分割数组的最大值</a:t>
            </a:r>
            <a:endParaRPr kumimoji="1" lang="zh-CN" altLang="en-US" sz="36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B5BD1E7-282D-814F-F6A7-5E574001D26F}"/>
              </a:ext>
            </a:extLst>
          </p:cNvPr>
          <p:cNvSpPr txBox="1"/>
          <p:nvPr/>
        </p:nvSpPr>
        <p:spPr>
          <a:xfrm>
            <a:off x="1254578" y="2479825"/>
            <a:ext cx="9682843" cy="1698285"/>
          </a:xfrm>
          <a:prstGeom prst="rect">
            <a:avLst/>
          </a:prstGeom>
          <a:noFill/>
        </p:spPr>
        <p:txBody>
          <a:bodyPr wrap="square" rtlCol="0">
            <a:spAutoFit/>
          </a:bodyPr>
          <a:lstStyle/>
          <a:p>
            <a:pPr algn="l">
              <a:lnSpc>
                <a:spcPct val="150000"/>
              </a:lnSpc>
            </a:pPr>
            <a:r>
              <a:rPr lang="zh-CN" altLang="en-US" b="0" i="0" dirty="0">
                <a:solidFill>
                  <a:srgbClr val="262626"/>
                </a:solidFill>
                <a:effectLst/>
                <a:latin typeface="-apple-system"/>
              </a:rPr>
              <a:t>给定一个非负整数数组 </a:t>
            </a:r>
            <a:r>
              <a:rPr lang="en" altLang="zh-CN" b="0" i="0" dirty="0" err="1">
                <a:solidFill>
                  <a:srgbClr val="262626"/>
                </a:solidFill>
                <a:effectLst/>
                <a:latin typeface="-apple-system"/>
              </a:rPr>
              <a:t>nums</a:t>
            </a:r>
            <a:r>
              <a:rPr lang="en" altLang="zh-CN" b="0" i="0" dirty="0">
                <a:solidFill>
                  <a:srgbClr val="262626"/>
                </a:solidFill>
                <a:effectLst/>
                <a:latin typeface="-apple-system"/>
              </a:rPr>
              <a:t> </a:t>
            </a:r>
            <a:r>
              <a:rPr lang="zh-CN" altLang="en-US" b="0" i="0" dirty="0">
                <a:solidFill>
                  <a:srgbClr val="262626"/>
                </a:solidFill>
                <a:effectLst/>
                <a:latin typeface="-apple-system"/>
              </a:rPr>
              <a:t>和一个整数 </a:t>
            </a:r>
            <a:r>
              <a:rPr lang="en" altLang="zh-CN" b="0" i="0" dirty="0">
                <a:solidFill>
                  <a:srgbClr val="262626"/>
                </a:solidFill>
                <a:effectLst/>
                <a:latin typeface="-apple-system"/>
              </a:rPr>
              <a:t>m </a:t>
            </a:r>
            <a:r>
              <a:rPr lang="zh-CN" altLang="en" b="0" i="0" dirty="0">
                <a:solidFill>
                  <a:srgbClr val="262626"/>
                </a:solidFill>
                <a:effectLst/>
                <a:latin typeface="-apple-system"/>
              </a:rPr>
              <a:t>，</a:t>
            </a:r>
            <a:r>
              <a:rPr lang="zh-CN" altLang="en-US" b="0" i="0" dirty="0">
                <a:solidFill>
                  <a:srgbClr val="262626"/>
                </a:solidFill>
                <a:effectLst/>
                <a:latin typeface="-apple-system"/>
              </a:rPr>
              <a:t>你需要将这个数组分成 </a:t>
            </a:r>
            <a:r>
              <a:rPr lang="en" altLang="zh-CN" b="0" i="0" dirty="0">
                <a:solidFill>
                  <a:srgbClr val="262626"/>
                </a:solidFill>
                <a:effectLst/>
                <a:latin typeface="-apple-system"/>
              </a:rPr>
              <a:t>m</a:t>
            </a:r>
            <a:r>
              <a:rPr lang="en" altLang="zh-CN" b="0" i="1" dirty="0">
                <a:solidFill>
                  <a:srgbClr val="262626"/>
                </a:solidFill>
                <a:effectLst/>
                <a:latin typeface="-apple-system"/>
              </a:rPr>
              <a:t> </a:t>
            </a:r>
            <a:r>
              <a:rPr lang="zh-CN" altLang="en-US" b="0" i="0" dirty="0">
                <a:solidFill>
                  <a:srgbClr val="262626"/>
                </a:solidFill>
                <a:effectLst/>
                <a:latin typeface="-apple-system"/>
              </a:rPr>
              <a:t>个非空的连续子数组。</a:t>
            </a:r>
          </a:p>
          <a:p>
            <a:pPr algn="l">
              <a:lnSpc>
                <a:spcPct val="150000"/>
              </a:lnSpc>
            </a:pPr>
            <a:r>
              <a:rPr lang="zh-CN" altLang="en-US" b="0" i="0" dirty="0">
                <a:solidFill>
                  <a:srgbClr val="262626"/>
                </a:solidFill>
                <a:effectLst/>
                <a:latin typeface="-apple-system"/>
              </a:rPr>
              <a:t>设计一个算法使得这 </a:t>
            </a:r>
            <a:r>
              <a:rPr lang="en" altLang="zh-CN" b="0" i="0" dirty="0">
                <a:solidFill>
                  <a:srgbClr val="262626"/>
                </a:solidFill>
                <a:effectLst/>
                <a:latin typeface="-apple-system"/>
              </a:rPr>
              <a:t>m</a:t>
            </a:r>
            <a:r>
              <a:rPr lang="en" altLang="zh-CN" b="0" i="1" dirty="0">
                <a:solidFill>
                  <a:srgbClr val="262626"/>
                </a:solidFill>
                <a:effectLst/>
                <a:latin typeface="-apple-system"/>
              </a:rPr>
              <a:t> </a:t>
            </a:r>
            <a:r>
              <a:rPr lang="zh-CN" altLang="en-US" b="0" i="0" dirty="0">
                <a:solidFill>
                  <a:srgbClr val="262626"/>
                </a:solidFill>
                <a:effectLst/>
                <a:latin typeface="-apple-system"/>
              </a:rPr>
              <a:t>个子数组各自和的最大值最小。</a:t>
            </a:r>
          </a:p>
          <a:p>
            <a:pPr>
              <a:lnSpc>
                <a:spcPct val="150000"/>
              </a:lnSpc>
            </a:pPr>
            <a:br>
              <a:rPr lang="zh-CN" altLang="en-US" dirty="0"/>
            </a:br>
            <a:endParaRPr kumimoji="1" lang="zh-CN" altLang="en-US" dirty="0"/>
          </a:p>
        </p:txBody>
      </p:sp>
      <p:pic>
        <p:nvPicPr>
          <p:cNvPr id="2" name="图片 1">
            <a:extLst>
              <a:ext uri="{FF2B5EF4-FFF2-40B4-BE49-F238E27FC236}">
                <a16:creationId xmlns:a16="http://schemas.microsoft.com/office/drawing/2014/main" id="{D4F2E09E-DC93-3F26-45FB-04FCEE8FAED9}"/>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32396494-53B4-E003-9966-9CE9C6C45653}"/>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D494A610-062D-B6CE-632B-37C04BEADF04}"/>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1781958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974271" y="344463"/>
            <a:ext cx="10243457" cy="834909"/>
          </a:xfrm>
          <a:prstGeom prst="rect">
            <a:avLst/>
          </a:prstGeom>
          <a:noFill/>
        </p:spPr>
        <p:txBody>
          <a:bodyPr wrap="square" rtlCol="0">
            <a:spAutoFit/>
          </a:bodyPr>
          <a:lstStyle/>
          <a:p>
            <a:pPr>
              <a:lnSpc>
                <a:spcPct val="150000"/>
              </a:lnSpc>
            </a:pPr>
            <a:r>
              <a:rPr kumimoji="1" lang="zh-CN" altLang="en-US" sz="3600" dirty="0"/>
              <a:t>解法一：</a:t>
            </a:r>
            <a:r>
              <a:rPr kumimoji="1" lang="en-US" altLang="zh-CN" sz="3600" dirty="0"/>
              <a:t> </a:t>
            </a:r>
            <a:r>
              <a:rPr kumimoji="1" lang="zh-CN" altLang="en-US" sz="3600" dirty="0"/>
              <a:t>动态规划</a:t>
            </a:r>
            <a:endParaRPr kumimoji="1" lang="en-US" altLang="zh-CN" sz="3600" dirty="0"/>
          </a:p>
        </p:txBody>
      </p:sp>
      <p:pic>
        <p:nvPicPr>
          <p:cNvPr id="2" name="图片 1">
            <a:extLst>
              <a:ext uri="{FF2B5EF4-FFF2-40B4-BE49-F238E27FC236}">
                <a16:creationId xmlns:a16="http://schemas.microsoft.com/office/drawing/2014/main" id="{6E52977C-AA5B-2803-C8A0-D6CD50EB045E}"/>
              </a:ext>
            </a:extLst>
          </p:cNvPr>
          <p:cNvPicPr>
            <a:picLocks noChangeAspect="1"/>
          </p:cNvPicPr>
          <p:nvPr/>
        </p:nvPicPr>
        <p:blipFill>
          <a:blip r:embed="rId2"/>
          <a:stretch>
            <a:fillRect/>
          </a:stretch>
        </p:blipFill>
        <p:spPr>
          <a:xfrm>
            <a:off x="2460171" y="1233697"/>
            <a:ext cx="6498772" cy="4874080"/>
          </a:xfrm>
          <a:prstGeom prst="rect">
            <a:avLst/>
          </a:prstGeom>
        </p:spPr>
      </p:pic>
      <p:sp>
        <p:nvSpPr>
          <p:cNvPr id="3" name="文本框 2">
            <a:extLst>
              <a:ext uri="{FF2B5EF4-FFF2-40B4-BE49-F238E27FC236}">
                <a16:creationId xmlns:a16="http://schemas.microsoft.com/office/drawing/2014/main" id="{F0E14C23-8D22-DFDA-CF09-33D9B8233664}"/>
              </a:ext>
            </a:extLst>
          </p:cNvPr>
          <p:cNvSpPr txBox="1"/>
          <p:nvPr/>
        </p:nvSpPr>
        <p:spPr>
          <a:xfrm>
            <a:off x="740229" y="6193971"/>
            <a:ext cx="4386942" cy="369332"/>
          </a:xfrm>
          <a:prstGeom prst="rect">
            <a:avLst/>
          </a:prstGeom>
          <a:noFill/>
        </p:spPr>
        <p:txBody>
          <a:bodyPr wrap="square" rtlCol="0">
            <a:spAutoFit/>
          </a:bodyPr>
          <a:lstStyle/>
          <a:p>
            <a:r>
              <a:rPr kumimoji="1" lang="zh-CN" altLang="en-US" dirty="0"/>
              <a:t>时间复杂度</a:t>
            </a:r>
            <a:r>
              <a:rPr kumimoji="1" lang="en-US" altLang="zh-CN" dirty="0"/>
              <a:t>O(n</a:t>
            </a:r>
            <a:r>
              <a:rPr kumimoji="1" lang="en-US" altLang="zh-CN" baseline="30000" dirty="0"/>
              <a:t>2</a:t>
            </a:r>
            <a:r>
              <a:rPr kumimoji="1" lang="en-US" altLang="zh-CN" dirty="0"/>
              <a:t>m) </a:t>
            </a:r>
            <a:r>
              <a:rPr kumimoji="1" lang="zh-CN" altLang="en-US" dirty="0"/>
              <a:t>空间复杂度</a:t>
            </a:r>
            <a:r>
              <a:rPr kumimoji="1" lang="en-US" altLang="zh-CN" dirty="0"/>
              <a:t>O(nm)</a:t>
            </a:r>
            <a:endParaRPr kumimoji="1" lang="zh-CN" altLang="en-US" dirty="0"/>
          </a:p>
        </p:txBody>
      </p:sp>
      <p:pic>
        <p:nvPicPr>
          <p:cNvPr id="4" name="图片 3">
            <a:extLst>
              <a:ext uri="{FF2B5EF4-FFF2-40B4-BE49-F238E27FC236}">
                <a16:creationId xmlns:a16="http://schemas.microsoft.com/office/drawing/2014/main" id="{99E08A64-93E3-D43F-5087-F9CCA72573B3}"/>
              </a:ext>
            </a:extLst>
          </p:cNvPr>
          <p:cNvPicPr>
            <a:picLocks noChangeAspect="1"/>
          </p:cNvPicPr>
          <p:nvPr/>
        </p:nvPicPr>
        <p:blipFill>
          <a:blip r:embed="rId3"/>
          <a:stretch>
            <a:fillRect/>
          </a:stretch>
        </p:blipFill>
        <p:spPr>
          <a:xfrm>
            <a:off x="9911444" y="545564"/>
            <a:ext cx="1836080" cy="512545"/>
          </a:xfrm>
          <a:prstGeom prst="rect">
            <a:avLst/>
          </a:prstGeom>
        </p:spPr>
      </p:pic>
      <p:sp>
        <p:nvSpPr>
          <p:cNvPr id="6" name="矩形 5">
            <a:extLst>
              <a:ext uri="{FF2B5EF4-FFF2-40B4-BE49-F238E27FC236}">
                <a16:creationId xmlns:a16="http://schemas.microsoft.com/office/drawing/2014/main" id="{C7BD56B0-F57A-A8E9-21DE-4962896024C9}"/>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a:extLst>
              <a:ext uri="{FF2B5EF4-FFF2-40B4-BE49-F238E27FC236}">
                <a16:creationId xmlns:a16="http://schemas.microsoft.com/office/drawing/2014/main" id="{8386ABFF-AA61-ABB5-73D6-8B3284C27C4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27431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4828540" cy="1014730"/>
          </a:xfrm>
          <a:prstGeom prst="rect">
            <a:avLst/>
          </a:prstGeom>
          <a:noFill/>
        </p:spPr>
        <p:txBody>
          <a:bodyPr wrap="none">
            <a:spAutoFit/>
          </a:bodyPr>
          <a:lstStyle/>
          <a:p>
            <a:pPr algn="l"/>
            <a:r>
              <a:rPr lang="en-US" altLang="zh-CN" sz="3600" dirty="0">
                <a:latin typeface="+mj-ea"/>
                <a:ea typeface="+mj-ea"/>
              </a:rPr>
              <a:t>树的完美匹配——</a:t>
            </a:r>
            <a:r>
              <a:rPr lang="zh-CN" altLang="en-US" sz="3600" dirty="0">
                <a:latin typeface="+mj-ea"/>
                <a:ea typeface="+mj-ea"/>
              </a:rPr>
              <a:t>解答</a:t>
            </a:r>
            <a:endParaRPr lang="en-US" altLang="zh-CN" sz="3600" dirty="0">
              <a:latin typeface="+mj-ea"/>
              <a:ea typeface="+mj-ea"/>
            </a:endParaRPr>
          </a:p>
          <a:p>
            <a:pPr algn="l"/>
            <a:r>
              <a:rPr lang="en-US" altLang="zh-CN" sz="2400" dirty="0">
                <a:latin typeface="+mj-ea"/>
                <a:ea typeface="+mj-ea"/>
              </a:rPr>
              <a:t>2022 </a:t>
            </a:r>
            <a:r>
              <a:rPr lang="zh-CN" altLang="en-US" sz="24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10" name="文本框 9"/>
          <p:cNvSpPr txBox="1"/>
          <p:nvPr/>
        </p:nvSpPr>
        <p:spPr>
          <a:xfrm>
            <a:off x="489102" y="1621733"/>
            <a:ext cx="11213796" cy="4523105"/>
          </a:xfrm>
          <a:prstGeom prst="rect">
            <a:avLst/>
          </a:prstGeom>
          <a:noFill/>
        </p:spPr>
        <p:txBody>
          <a:bodyPr wrap="square">
            <a:spAutoFit/>
          </a:bodyPr>
          <a:lstStyle/>
          <a:p>
            <a:pPr algn="just"/>
            <a:r>
              <a:rPr altLang="zh-CN" sz="2400" kern="100">
                <a:effectLst/>
                <a:latin typeface="Times New Roman" panose="02020603050405020304" pitchFamily="18" charset="0"/>
                <a:ea typeface="宋体" panose="02010600030101010101" pitchFamily="2" charset="-122"/>
              </a:rPr>
              <a:t>依次检查树中度数为 1 的顶点 u，并将覆盖该顶点的一条边(u,v)加入匹配集，</a:t>
            </a:r>
          </a:p>
          <a:p>
            <a:pPr algn="just"/>
            <a:r>
              <a:rPr altLang="zh-CN" sz="2400" kern="100">
                <a:effectLst/>
                <a:latin typeface="Times New Roman" panose="02020603050405020304" pitchFamily="18" charset="0"/>
                <a:ea typeface="宋体" panose="02010600030101010101" pitchFamily="2" charset="-122"/>
              </a:rPr>
              <a:t>删掉顶点 v、且删掉覆盖 u 的其余边。如果某度数为 1 的顶点没有余下的边能覆盖，输出“不存在”；否则处理完所有顶点后，输出覆盖集。复杂度 O(n)。</a:t>
            </a:r>
          </a:p>
          <a:p>
            <a:pPr algn="just"/>
            <a:endParaRPr altLang="zh-CN" sz="2400" kern="100">
              <a:effectLst/>
              <a:latin typeface="Times New Roman" panose="02020603050405020304" pitchFamily="18" charset="0"/>
              <a:ea typeface="宋体" panose="02010600030101010101" pitchFamily="2" charset="-122"/>
            </a:endParaRPr>
          </a:p>
          <a:p>
            <a:pPr algn="just"/>
            <a:r>
              <a:rPr altLang="zh-CN" sz="2400" kern="100">
                <a:effectLst/>
                <a:latin typeface="Times New Roman" panose="02020603050405020304" pitchFamily="18" charset="0"/>
                <a:ea typeface="宋体" panose="02010600030101010101" pitchFamily="2" charset="-122"/>
              </a:rPr>
              <a:t>（对规模归纳）2 个顶点的树，算法能输出正确结果。假设 2n 个顶点的树，算法能输出正确结果。对于规模是 2(n+1)顶点的树 T，第一步去掉了与叶结点 u 相连的边(u,v)，若存在完美匹配，必须包含(u,v)，否则 u 无法被覆盖。可将 T 去掉(u,v)，转化成 2n 顶点的树 T’，继续使用贪心法，得到 T’的完美匹配，或者输出 T’不存在完美匹配。</a:t>
            </a:r>
          </a:p>
          <a:p>
            <a:pPr algn="just"/>
            <a:endParaRPr altLang="zh-CN" sz="2400" kern="100">
              <a:effectLst/>
              <a:latin typeface="Times New Roman" panose="02020603050405020304" pitchFamily="18" charset="0"/>
              <a:ea typeface="宋体" panose="02010600030101010101" pitchFamily="2" charset="-122"/>
            </a:endParaRPr>
          </a:p>
          <a:p>
            <a:pPr algn="just"/>
            <a:r>
              <a:rPr altLang="zh-CN" sz="2400" kern="100">
                <a:effectLst/>
                <a:latin typeface="Times New Roman" panose="02020603050405020304" pitchFamily="18" charset="0"/>
                <a:ea typeface="宋体" panose="02010600030101010101" pitchFamily="2" charset="-122"/>
              </a:rPr>
              <a:t>算法 5 分、分析 5 分、证明 5 分。树 BFS 等线性算法同等分数。</a:t>
            </a:r>
          </a:p>
          <a:p>
            <a:pPr algn="just"/>
            <a:r>
              <a:rPr altLang="zh-CN" sz="2400" kern="100">
                <a:effectLst/>
                <a:latin typeface="Times New Roman" panose="02020603050405020304" pitchFamily="18" charset="0"/>
                <a:ea typeface="宋体" panose="02010600030101010101" pitchFamily="2" charset="-122"/>
              </a:rPr>
              <a:t>非线性的动规 3+3+3 分。回溯 2 至 3 分。</a:t>
            </a:r>
            <a:r>
              <a:rPr lang="en-US" altLang="zh-CN" sz="2400" kern="100" dirty="0">
                <a:effectLst/>
                <a:latin typeface="Times New Roman" panose="02020603050405020304" pitchFamily="18" charset="0"/>
                <a:ea typeface="宋体" panose="02010600030101010101" pitchFamily="2" charset="-122"/>
              </a:rPr>
              <a:t> </a:t>
            </a:r>
            <a:endParaRPr lang="zh-CN" altLang="zh-CN" sz="240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FD85C2-96F8-53E6-E024-7F4F03728BB5}"/>
              </a:ext>
            </a:extLst>
          </p:cNvPr>
          <p:cNvSpPr txBox="1"/>
          <p:nvPr/>
        </p:nvSpPr>
        <p:spPr>
          <a:xfrm>
            <a:off x="974271" y="389538"/>
            <a:ext cx="10243457" cy="834909"/>
          </a:xfrm>
          <a:prstGeom prst="rect">
            <a:avLst/>
          </a:prstGeom>
          <a:noFill/>
        </p:spPr>
        <p:txBody>
          <a:bodyPr wrap="square" rtlCol="0">
            <a:spAutoFit/>
          </a:bodyPr>
          <a:lstStyle/>
          <a:p>
            <a:pPr>
              <a:lnSpc>
                <a:spcPct val="150000"/>
              </a:lnSpc>
            </a:pPr>
            <a:r>
              <a:rPr kumimoji="1" lang="zh-CN" altLang="en-US" sz="3600" dirty="0"/>
              <a:t>解法二：</a:t>
            </a:r>
            <a:r>
              <a:rPr kumimoji="1" lang="en-US" altLang="zh-CN" sz="3600" dirty="0"/>
              <a:t> </a:t>
            </a:r>
            <a:r>
              <a:rPr kumimoji="1" lang="zh-CN" altLang="en-US" sz="3600" dirty="0"/>
              <a:t>二分 </a:t>
            </a:r>
            <a:r>
              <a:rPr kumimoji="1" lang="en-US" altLang="zh-CN" sz="3600" dirty="0"/>
              <a:t>+</a:t>
            </a:r>
            <a:r>
              <a:rPr kumimoji="1" lang="zh-CN" altLang="en-US" sz="3600" dirty="0"/>
              <a:t> 贪心</a:t>
            </a:r>
            <a:endParaRPr kumimoji="1" lang="en-US" altLang="zh-CN" sz="3600" dirty="0"/>
          </a:p>
        </p:txBody>
      </p:sp>
      <p:sp>
        <p:nvSpPr>
          <p:cNvPr id="3" name="文本框 2">
            <a:extLst>
              <a:ext uri="{FF2B5EF4-FFF2-40B4-BE49-F238E27FC236}">
                <a16:creationId xmlns:a16="http://schemas.microsoft.com/office/drawing/2014/main" id="{F0E14C23-8D22-DFDA-CF09-33D9B8233664}"/>
              </a:ext>
            </a:extLst>
          </p:cNvPr>
          <p:cNvSpPr txBox="1"/>
          <p:nvPr/>
        </p:nvSpPr>
        <p:spPr>
          <a:xfrm>
            <a:off x="740229" y="6193971"/>
            <a:ext cx="9372600" cy="369332"/>
          </a:xfrm>
          <a:prstGeom prst="rect">
            <a:avLst/>
          </a:prstGeom>
          <a:noFill/>
        </p:spPr>
        <p:txBody>
          <a:bodyPr wrap="square" rtlCol="0">
            <a:spAutoFit/>
          </a:bodyPr>
          <a:lstStyle/>
          <a:p>
            <a:r>
              <a:rPr kumimoji="1" lang="zh-CN" altLang="en-US" dirty="0"/>
              <a:t>时间复杂度</a:t>
            </a:r>
            <a:r>
              <a:rPr kumimoji="1" lang="en-US" altLang="zh-CN" dirty="0"/>
              <a:t>O(n*log(sum-</a:t>
            </a:r>
            <a:r>
              <a:rPr kumimoji="1" lang="en-US" altLang="zh-CN" dirty="0" err="1"/>
              <a:t>maxn</a:t>
            </a:r>
            <a:r>
              <a:rPr kumimoji="1" lang="en-US" altLang="zh-CN" dirty="0"/>
              <a:t>))   </a:t>
            </a:r>
            <a:r>
              <a:rPr kumimoji="1" lang="zh-CN" altLang="en-US" dirty="0"/>
              <a:t>空间复杂度</a:t>
            </a:r>
            <a:r>
              <a:rPr kumimoji="1" lang="en-US" altLang="zh-CN" dirty="0"/>
              <a:t>O(1)</a:t>
            </a:r>
            <a:endParaRPr kumimoji="1" lang="zh-CN" altLang="en-US" dirty="0"/>
          </a:p>
        </p:txBody>
      </p:sp>
      <p:pic>
        <p:nvPicPr>
          <p:cNvPr id="4" name="图片 3">
            <a:extLst>
              <a:ext uri="{FF2B5EF4-FFF2-40B4-BE49-F238E27FC236}">
                <a16:creationId xmlns:a16="http://schemas.microsoft.com/office/drawing/2014/main" id="{52F86FE8-3F14-48A3-3597-971D4B1764C3}"/>
              </a:ext>
            </a:extLst>
          </p:cNvPr>
          <p:cNvPicPr>
            <a:picLocks noChangeAspect="1"/>
          </p:cNvPicPr>
          <p:nvPr/>
        </p:nvPicPr>
        <p:blipFill>
          <a:blip r:embed="rId2"/>
          <a:stretch>
            <a:fillRect/>
          </a:stretch>
        </p:blipFill>
        <p:spPr>
          <a:xfrm>
            <a:off x="1475015" y="1974146"/>
            <a:ext cx="8436429" cy="3470126"/>
          </a:xfrm>
          <a:prstGeom prst="rect">
            <a:avLst/>
          </a:prstGeom>
        </p:spPr>
      </p:pic>
      <p:pic>
        <p:nvPicPr>
          <p:cNvPr id="2" name="图片 1">
            <a:extLst>
              <a:ext uri="{FF2B5EF4-FFF2-40B4-BE49-F238E27FC236}">
                <a16:creationId xmlns:a16="http://schemas.microsoft.com/office/drawing/2014/main" id="{BFE26E7B-7945-2426-036E-31709BE76705}"/>
              </a:ext>
            </a:extLst>
          </p:cNvPr>
          <p:cNvPicPr>
            <a:picLocks noChangeAspect="1"/>
          </p:cNvPicPr>
          <p:nvPr/>
        </p:nvPicPr>
        <p:blipFill>
          <a:blip r:embed="rId3"/>
          <a:stretch>
            <a:fillRect/>
          </a:stretch>
        </p:blipFill>
        <p:spPr>
          <a:xfrm>
            <a:off x="9911444" y="545564"/>
            <a:ext cx="1836080" cy="512545"/>
          </a:xfrm>
          <a:prstGeom prst="rect">
            <a:avLst/>
          </a:prstGeom>
        </p:spPr>
      </p:pic>
      <p:sp>
        <p:nvSpPr>
          <p:cNvPr id="6" name="矩形 5">
            <a:extLst>
              <a:ext uri="{FF2B5EF4-FFF2-40B4-BE49-F238E27FC236}">
                <a16:creationId xmlns:a16="http://schemas.microsoft.com/office/drawing/2014/main" id="{BA6329A6-AE6C-7DC7-2B66-A1E398D8FD48}"/>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a:extLst>
              <a:ext uri="{FF2B5EF4-FFF2-40B4-BE49-F238E27FC236}">
                <a16:creationId xmlns:a16="http://schemas.microsoft.com/office/drawing/2014/main" id="{AC32A82E-1960-BF6F-BD5E-6001138D9F2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4182890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23DAF7-4985-0A6C-4B86-9E09D4877F98}"/>
              </a:ext>
            </a:extLst>
          </p:cNvPr>
          <p:cNvSpPr txBox="1"/>
          <p:nvPr/>
        </p:nvSpPr>
        <p:spPr>
          <a:xfrm>
            <a:off x="1345324" y="508869"/>
            <a:ext cx="2575034" cy="646331"/>
          </a:xfrm>
          <a:prstGeom prst="rect">
            <a:avLst/>
          </a:prstGeom>
          <a:noFill/>
        </p:spPr>
        <p:txBody>
          <a:bodyPr wrap="square" rtlCol="0">
            <a:spAutoFit/>
          </a:bodyPr>
          <a:lstStyle/>
          <a:p>
            <a:r>
              <a:rPr kumimoji="1" lang="zh-CN" altLang="en-US" sz="3600" dirty="0">
                <a:latin typeface="Microsoft YaHei" panose="020B0503020204020204" pitchFamily="34" charset="-122"/>
                <a:ea typeface="Microsoft YaHei" panose="020B0503020204020204" pitchFamily="34" charset="-122"/>
              </a:rPr>
              <a:t>国王游戏</a:t>
            </a:r>
          </a:p>
        </p:txBody>
      </p:sp>
      <p:sp>
        <p:nvSpPr>
          <p:cNvPr id="5" name="文本框 4">
            <a:extLst>
              <a:ext uri="{FF2B5EF4-FFF2-40B4-BE49-F238E27FC236}">
                <a16:creationId xmlns:a16="http://schemas.microsoft.com/office/drawing/2014/main" id="{3B5BD1E7-282D-814F-F6A7-5E574001D26F}"/>
              </a:ext>
            </a:extLst>
          </p:cNvPr>
          <p:cNvSpPr txBox="1"/>
          <p:nvPr/>
        </p:nvSpPr>
        <p:spPr>
          <a:xfrm>
            <a:off x="1627414" y="1935539"/>
            <a:ext cx="9100457" cy="3360279"/>
          </a:xfrm>
          <a:prstGeom prst="rect">
            <a:avLst/>
          </a:prstGeom>
          <a:noFill/>
        </p:spPr>
        <p:txBody>
          <a:bodyPr wrap="square" rtlCol="0">
            <a:spAutoFit/>
          </a:bodyPr>
          <a:lstStyle/>
          <a:p>
            <a:pPr algn="l">
              <a:lnSpc>
                <a:spcPct val="150000"/>
              </a:lnSpc>
            </a:pPr>
            <a:r>
              <a:rPr kumimoji="1" lang="zh-CN" altLang="en-US" dirty="0"/>
              <a:t>恰逢 </a:t>
            </a:r>
            <a:r>
              <a:rPr kumimoji="1" lang="en" altLang="zh-CN" dirty="0"/>
              <a:t>H </a:t>
            </a:r>
            <a:r>
              <a:rPr kumimoji="1" lang="zh-CN" altLang="en-US" dirty="0"/>
              <a:t>国国庆，国王邀请 </a:t>
            </a:r>
            <a:r>
              <a:rPr kumimoji="1" lang="en" altLang="zh-CN" dirty="0"/>
              <a:t>n </a:t>
            </a:r>
            <a:r>
              <a:rPr kumimoji="1" lang="zh-CN" altLang="en-US" dirty="0"/>
              <a:t>位大臣来玩一个有奖游戏。首先，他让每个大臣在左、右手上面分别写下一个整数，国王自己也在左、右手上各写一个整数。然后，让这 </a:t>
            </a:r>
            <a:r>
              <a:rPr kumimoji="1" lang="en" altLang="zh-CN" dirty="0"/>
              <a:t>n </a:t>
            </a:r>
            <a:r>
              <a:rPr kumimoji="1" lang="zh-CN" altLang="en-US" dirty="0"/>
              <a:t>位大臣排成一排，国王站在队伍的最前面。排好队后，所有的大臣都会获得国王奖赏的若干金币，每位大臣获得的金币数分别是：排在该大臣前面的所有人的左手上的数的乘积除以他自己右手上的数，然后向下取整得到的结果。</a:t>
            </a:r>
          </a:p>
          <a:p>
            <a:pPr algn="l">
              <a:lnSpc>
                <a:spcPct val="150000"/>
              </a:lnSpc>
            </a:pPr>
            <a:r>
              <a:rPr kumimoji="1" lang="zh-CN" altLang="en-US" dirty="0"/>
              <a:t>国王不希望某一个大臣获得特别多的奖赏，所以他想请你帮他重新安排一下队伍的顺序，使得获得奖赏最多的大臣，所获奖赏尽可能的少。注意，国王的位置始终在队伍的最前面。</a:t>
            </a:r>
          </a:p>
          <a:p>
            <a:pPr algn="l">
              <a:lnSpc>
                <a:spcPct val="150000"/>
              </a:lnSpc>
            </a:pPr>
            <a:endParaRPr kumimoji="1" lang="zh-CN" altLang="en-US" dirty="0"/>
          </a:p>
        </p:txBody>
      </p:sp>
      <p:pic>
        <p:nvPicPr>
          <p:cNvPr id="2" name="图片 1">
            <a:extLst>
              <a:ext uri="{FF2B5EF4-FFF2-40B4-BE49-F238E27FC236}">
                <a16:creationId xmlns:a16="http://schemas.microsoft.com/office/drawing/2014/main" id="{DA2ACC0A-3359-0258-E841-A3C39EF9B8D8}"/>
              </a:ext>
            </a:extLst>
          </p:cNvPr>
          <p:cNvPicPr>
            <a:picLocks noChangeAspect="1"/>
          </p:cNvPicPr>
          <p:nvPr/>
        </p:nvPicPr>
        <p:blipFill>
          <a:blip r:embed="rId2"/>
          <a:stretch>
            <a:fillRect/>
          </a:stretch>
        </p:blipFill>
        <p:spPr>
          <a:xfrm>
            <a:off x="9911444" y="545564"/>
            <a:ext cx="1836080" cy="512545"/>
          </a:xfrm>
          <a:prstGeom prst="rect">
            <a:avLst/>
          </a:prstGeom>
        </p:spPr>
      </p:pic>
      <p:sp>
        <p:nvSpPr>
          <p:cNvPr id="3" name="矩形 2">
            <a:extLst>
              <a:ext uri="{FF2B5EF4-FFF2-40B4-BE49-F238E27FC236}">
                <a16:creationId xmlns:a16="http://schemas.microsoft.com/office/drawing/2014/main" id="{C18C2C95-1796-EE9D-4151-26CB98F99710}"/>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a:extLst>
              <a:ext uri="{FF2B5EF4-FFF2-40B4-BE49-F238E27FC236}">
                <a16:creationId xmlns:a16="http://schemas.microsoft.com/office/drawing/2014/main" id="{DF68A55D-13BF-7665-6BD8-DE96EAF13DC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extLst>
      <p:ext uri="{BB962C8B-B14F-4D97-AF65-F5344CB8AC3E}">
        <p14:creationId xmlns:p14="http://schemas.microsoft.com/office/powerpoint/2010/main" val="231777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343D51-F363-4443-75AE-2312EA1E5DFC}"/>
              </a:ext>
            </a:extLst>
          </p:cNvPr>
          <p:cNvPicPr>
            <a:picLocks noChangeAspect="1"/>
          </p:cNvPicPr>
          <p:nvPr/>
        </p:nvPicPr>
        <p:blipFill>
          <a:blip r:embed="rId2"/>
          <a:stretch>
            <a:fillRect/>
          </a:stretch>
        </p:blipFill>
        <p:spPr>
          <a:xfrm>
            <a:off x="1866900" y="1127096"/>
            <a:ext cx="8458200" cy="5381567"/>
          </a:xfrm>
          <a:prstGeom prst="rect">
            <a:avLst/>
          </a:prstGeom>
        </p:spPr>
      </p:pic>
      <p:pic>
        <p:nvPicPr>
          <p:cNvPr id="2" name="图片 1">
            <a:extLst>
              <a:ext uri="{FF2B5EF4-FFF2-40B4-BE49-F238E27FC236}">
                <a16:creationId xmlns:a16="http://schemas.microsoft.com/office/drawing/2014/main" id="{FF01ECE0-3E1C-15DA-C2BE-E3B51138E985}"/>
              </a:ext>
            </a:extLst>
          </p:cNvPr>
          <p:cNvPicPr>
            <a:picLocks noChangeAspect="1"/>
          </p:cNvPicPr>
          <p:nvPr/>
        </p:nvPicPr>
        <p:blipFill>
          <a:blip r:embed="rId3"/>
          <a:stretch>
            <a:fillRect/>
          </a:stretch>
        </p:blipFill>
        <p:spPr>
          <a:xfrm>
            <a:off x="9911444" y="545564"/>
            <a:ext cx="1836080" cy="512545"/>
          </a:xfrm>
          <a:prstGeom prst="rect">
            <a:avLst/>
          </a:prstGeom>
        </p:spPr>
      </p:pic>
      <p:sp>
        <p:nvSpPr>
          <p:cNvPr id="4" name="矩形 3">
            <a:extLst>
              <a:ext uri="{FF2B5EF4-FFF2-40B4-BE49-F238E27FC236}">
                <a16:creationId xmlns:a16="http://schemas.microsoft.com/office/drawing/2014/main" id="{B5462B01-743E-D288-F97C-F862339E9649}"/>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a:extLst>
              <a:ext uri="{FF2B5EF4-FFF2-40B4-BE49-F238E27FC236}">
                <a16:creationId xmlns:a16="http://schemas.microsoft.com/office/drawing/2014/main" id="{DF72BC57-C167-4AC1-4041-02BE1C164D1E}"/>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a:extLst>
              <a:ext uri="{FF2B5EF4-FFF2-40B4-BE49-F238E27FC236}">
                <a16:creationId xmlns:a16="http://schemas.microsoft.com/office/drawing/2014/main" id="{E2A34E35-F266-D9B0-E3F7-F80EC141EF71}"/>
              </a:ext>
            </a:extLst>
          </p:cNvPr>
          <p:cNvSpPr txBox="1"/>
          <p:nvPr/>
        </p:nvSpPr>
        <p:spPr>
          <a:xfrm>
            <a:off x="1345324" y="508869"/>
            <a:ext cx="2575034" cy="646331"/>
          </a:xfrm>
          <a:prstGeom prst="rect">
            <a:avLst/>
          </a:prstGeom>
          <a:noFill/>
        </p:spPr>
        <p:txBody>
          <a:bodyPr wrap="square" rtlCol="0">
            <a:spAutoFit/>
          </a:bodyPr>
          <a:lstStyle/>
          <a:p>
            <a:r>
              <a:rPr kumimoji="1" lang="zh-CN" altLang="en-US" sz="3600" dirty="0">
                <a:latin typeface="Microsoft YaHei" panose="020B0503020204020204" pitchFamily="34" charset="-122"/>
                <a:ea typeface="Microsoft YaHei" panose="020B0503020204020204" pitchFamily="34" charset="-122"/>
              </a:rPr>
              <a:t>国王游戏</a:t>
            </a:r>
          </a:p>
        </p:txBody>
      </p:sp>
    </p:spTree>
    <p:extLst>
      <p:ext uri="{BB962C8B-B14F-4D97-AF65-F5344CB8AC3E}">
        <p14:creationId xmlns:p14="http://schemas.microsoft.com/office/powerpoint/2010/main" val="58051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4297680" cy="1014730"/>
          </a:xfrm>
          <a:prstGeom prst="rect">
            <a:avLst/>
          </a:prstGeom>
          <a:noFill/>
        </p:spPr>
        <p:txBody>
          <a:bodyPr wrap="none">
            <a:spAutoFit/>
          </a:bodyPr>
          <a:lstStyle/>
          <a:p>
            <a:pPr algn="l"/>
            <a:r>
              <a:rPr sz="3600" dirty="0">
                <a:latin typeface="+mj-ea"/>
                <a:ea typeface="+mj-ea"/>
              </a:rPr>
              <a:t>最小生成树的唯一性</a:t>
            </a:r>
          </a:p>
          <a:p>
            <a:pPr algn="l"/>
            <a:r>
              <a:rPr lang="en-US" altLang="zh-CN" sz="2400" dirty="0">
                <a:latin typeface="+mj-ea"/>
                <a:ea typeface="+mj-ea"/>
              </a:rPr>
              <a:t>2022 </a:t>
            </a:r>
            <a:r>
              <a:rPr lang="zh-CN" altLang="en-US" sz="24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10" name="文本框 9"/>
          <p:cNvSpPr txBox="1"/>
          <p:nvPr/>
        </p:nvSpPr>
        <p:spPr>
          <a:xfrm>
            <a:off x="489102" y="1621733"/>
            <a:ext cx="11213796" cy="1938020"/>
          </a:xfrm>
          <a:prstGeom prst="rect">
            <a:avLst/>
          </a:prstGeom>
          <a:noFill/>
        </p:spPr>
        <p:txBody>
          <a:bodyPr wrap="square">
            <a:spAutoFit/>
          </a:bodyPr>
          <a:lstStyle/>
          <a:p>
            <a:pPr algn="just"/>
            <a:r>
              <a:rPr altLang="zh-CN" sz="2400" kern="100">
                <a:effectLst/>
                <a:latin typeface="Times New Roman" panose="02020603050405020304" pitchFamily="18" charset="0"/>
                <a:ea typeface="宋体" panose="02010600030101010101" pitchFamily="2" charset="-122"/>
              </a:rPr>
              <a:t>如果一个无向带权连通图</a:t>
            </a:r>
            <a:r>
              <a:rPr lang="en-US" sz="2400" kern="100">
                <a:effectLst/>
                <a:latin typeface="Times New Roman" panose="02020603050405020304" pitchFamily="18" charset="0"/>
                <a:ea typeface="宋体" panose="02010600030101010101" pitchFamily="2" charset="-122"/>
              </a:rPr>
              <a:t> </a:t>
            </a:r>
            <a:r>
              <a:rPr altLang="zh-CN" sz="2400" kern="100">
                <a:effectLst/>
                <a:latin typeface="Times New Roman" panose="02020603050405020304" pitchFamily="18" charset="0"/>
                <a:ea typeface="宋体" panose="02010600030101010101" pitchFamily="2" charset="-122"/>
              </a:rPr>
              <a:t>𝐺 = (𝑉</a:t>
            </a:r>
            <a:r>
              <a:rPr lang="en-US" sz="2400" kern="100">
                <a:effectLst/>
                <a:latin typeface="Times New Roman" panose="02020603050405020304" pitchFamily="18" charset="0"/>
                <a:ea typeface="宋体" panose="02010600030101010101" pitchFamily="2" charset="-122"/>
              </a:rPr>
              <a:t>, </a:t>
            </a:r>
            <a:r>
              <a:rPr altLang="zh-CN" sz="2400" kern="100">
                <a:effectLst/>
                <a:latin typeface="Times New Roman" panose="02020603050405020304" pitchFamily="18" charset="0"/>
                <a:ea typeface="宋体" panose="02010600030101010101" pitchFamily="2" charset="-122"/>
              </a:rPr>
              <a:t>𝐸</a:t>
            </a:r>
            <a:r>
              <a:rPr lang="en-US" sz="2400" kern="100">
                <a:effectLst/>
                <a:latin typeface="Times New Roman" panose="02020603050405020304" pitchFamily="18" charset="0"/>
                <a:ea typeface="宋体" panose="02010600030101010101" pitchFamily="2" charset="-122"/>
              </a:rPr>
              <a:t>, </a:t>
            </a:r>
            <a:r>
              <a:rPr altLang="zh-CN" sz="2400" kern="100">
                <a:effectLst/>
                <a:latin typeface="Times New Roman" panose="02020603050405020304" pitchFamily="18" charset="0"/>
                <a:ea typeface="宋体" panose="02010600030101010101" pitchFamily="2" charset="-122"/>
              </a:rPr>
              <a:t>𝑊)</a:t>
            </a:r>
            <a:r>
              <a:rPr lang="en-US" sz="2400" kern="100">
                <a:effectLst/>
                <a:latin typeface="Times New Roman" panose="02020603050405020304" pitchFamily="18" charset="0"/>
                <a:ea typeface="宋体" panose="02010600030101010101" pitchFamily="2" charset="-122"/>
              </a:rPr>
              <a:t> </a:t>
            </a:r>
            <a:r>
              <a:rPr altLang="zh-CN" sz="2400" kern="100">
                <a:effectLst/>
                <a:latin typeface="Times New Roman" panose="02020603050405020304" pitchFamily="18" charset="0"/>
                <a:ea typeface="宋体" panose="02010600030101010101" pitchFamily="2" charset="-122"/>
              </a:rPr>
              <a:t>，任意两个不同的边的权值均不同，即</a:t>
            </a:r>
          </a:p>
          <a:p>
            <a:pPr algn="ctr"/>
            <a:endParaRPr altLang="zh-CN" sz="2400" kern="100">
              <a:effectLst/>
              <a:latin typeface="Times New Roman" panose="02020603050405020304" pitchFamily="18" charset="0"/>
              <a:ea typeface="宋体" panose="02010600030101010101" pitchFamily="2" charset="-122"/>
            </a:endParaRPr>
          </a:p>
          <a:p>
            <a:pPr algn="ctr"/>
            <a:endParaRPr altLang="zh-CN" sz="2400" kern="100">
              <a:effectLst/>
              <a:latin typeface="Times New Roman" panose="02020603050405020304" pitchFamily="18" charset="0"/>
              <a:ea typeface="宋体" panose="02010600030101010101" pitchFamily="2" charset="-122"/>
            </a:endParaRPr>
          </a:p>
          <a:p>
            <a:pPr algn="just"/>
            <a:r>
              <a:rPr altLang="zh-CN" sz="2400" kern="100">
                <a:effectLst/>
                <a:latin typeface="Times New Roman" panose="02020603050405020304" pitchFamily="18" charset="0"/>
                <a:ea typeface="宋体" panose="02010600030101010101" pitchFamily="2" charset="-122"/>
              </a:rPr>
              <a:t>则𝐺的最小生成树是唯一的（即无论是用 Prim 算法还是 Kruskal 算法，计算的结果都是一样的）。试证明上述结论。</a:t>
            </a:r>
          </a:p>
        </p:txBody>
      </p:sp>
      <p:pic>
        <p:nvPicPr>
          <p:cNvPr id="2" name="图片 1"/>
          <p:cNvPicPr>
            <a:picLocks noChangeAspect="1"/>
          </p:cNvPicPr>
          <p:nvPr/>
        </p:nvPicPr>
        <p:blipFill>
          <a:blip r:embed="rId4"/>
          <a:stretch>
            <a:fillRect/>
          </a:stretch>
        </p:blipFill>
        <p:spPr>
          <a:xfrm>
            <a:off x="3709035" y="2176145"/>
            <a:ext cx="4640580" cy="4800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6126480" cy="1014730"/>
          </a:xfrm>
          <a:prstGeom prst="rect">
            <a:avLst/>
          </a:prstGeom>
          <a:noFill/>
        </p:spPr>
        <p:txBody>
          <a:bodyPr wrap="none">
            <a:spAutoFit/>
          </a:bodyPr>
          <a:lstStyle/>
          <a:p>
            <a:pPr algn="l"/>
            <a:r>
              <a:rPr sz="3600" dirty="0">
                <a:latin typeface="+mj-ea"/>
                <a:ea typeface="+mj-ea"/>
              </a:rPr>
              <a:t>最小生成树的唯一性</a:t>
            </a:r>
            <a:r>
              <a:rPr lang="en-US" sz="3600" dirty="0">
                <a:latin typeface="+mj-ea"/>
                <a:ea typeface="+mj-ea"/>
              </a:rPr>
              <a:t>——</a:t>
            </a:r>
            <a:r>
              <a:rPr lang="zh-CN" altLang="en-US" sz="3600" dirty="0">
                <a:latin typeface="+mj-ea"/>
                <a:ea typeface="+mj-ea"/>
              </a:rPr>
              <a:t>解答</a:t>
            </a:r>
            <a:endParaRPr sz="3600" dirty="0">
              <a:latin typeface="+mj-ea"/>
              <a:ea typeface="+mj-ea"/>
            </a:endParaRPr>
          </a:p>
          <a:p>
            <a:pPr algn="l"/>
            <a:r>
              <a:rPr lang="en-US" altLang="zh-CN" sz="2400" dirty="0">
                <a:latin typeface="+mj-ea"/>
                <a:ea typeface="+mj-ea"/>
              </a:rPr>
              <a:t>2022 </a:t>
            </a:r>
            <a:r>
              <a:rPr lang="zh-CN" altLang="en-US" sz="24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959485" y="1637665"/>
            <a:ext cx="9607550" cy="4364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6394450" cy="1014730"/>
          </a:xfrm>
          <a:prstGeom prst="rect">
            <a:avLst/>
          </a:prstGeom>
          <a:noFill/>
        </p:spPr>
        <p:txBody>
          <a:bodyPr wrap="none">
            <a:spAutoFit/>
          </a:bodyPr>
          <a:lstStyle/>
          <a:p>
            <a:pPr algn="l"/>
            <a:r>
              <a:rPr sz="3600" dirty="0">
                <a:latin typeface="+mj-ea"/>
                <a:ea typeface="+mj-ea"/>
              </a:rPr>
              <a:t>最小生成树的唯一性</a:t>
            </a:r>
            <a:r>
              <a:rPr lang="en-US" sz="3600" dirty="0">
                <a:latin typeface="+mj-ea"/>
                <a:ea typeface="+mj-ea"/>
              </a:rPr>
              <a:t>——</a:t>
            </a:r>
            <a:r>
              <a:rPr lang="zh-CN" altLang="en-US" sz="3600" dirty="0">
                <a:latin typeface="+mj-ea"/>
                <a:ea typeface="+mj-ea"/>
              </a:rPr>
              <a:t>解答</a:t>
            </a:r>
            <a:r>
              <a:rPr lang="en-US" altLang="zh-CN" sz="3600" dirty="0">
                <a:latin typeface="+mj-ea"/>
                <a:ea typeface="+mj-ea"/>
              </a:rPr>
              <a:t>2</a:t>
            </a:r>
            <a:endParaRPr sz="3600" dirty="0">
              <a:latin typeface="+mj-ea"/>
              <a:ea typeface="+mj-ea"/>
            </a:endParaRPr>
          </a:p>
          <a:p>
            <a:pPr algn="l"/>
            <a:r>
              <a:rPr lang="en-US" altLang="zh-CN" sz="2400" dirty="0">
                <a:latin typeface="+mj-ea"/>
                <a:ea typeface="+mj-ea"/>
              </a:rPr>
              <a:t>2022 </a:t>
            </a:r>
            <a:r>
              <a:rPr lang="zh-CN" altLang="en-US" sz="24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p:cNvPicPr>
            <a:picLocks noChangeAspect="1"/>
          </p:cNvPicPr>
          <p:nvPr/>
        </p:nvPicPr>
        <p:blipFill>
          <a:blip r:embed="rId4"/>
          <a:stretch>
            <a:fillRect/>
          </a:stretch>
        </p:blipFill>
        <p:spPr>
          <a:xfrm>
            <a:off x="959485" y="2507615"/>
            <a:ext cx="8917940" cy="2773680"/>
          </a:xfrm>
          <a:prstGeom prst="rect">
            <a:avLst/>
          </a:prstGeom>
        </p:spPr>
      </p:pic>
      <p:sp>
        <p:nvSpPr>
          <p:cNvPr id="4" name="文本框 3"/>
          <p:cNvSpPr txBox="1"/>
          <p:nvPr/>
        </p:nvSpPr>
        <p:spPr>
          <a:xfrm>
            <a:off x="959485" y="1774825"/>
            <a:ext cx="4064000" cy="460375"/>
          </a:xfrm>
          <a:prstGeom prst="rect">
            <a:avLst/>
          </a:prstGeom>
          <a:noFill/>
        </p:spPr>
        <p:txBody>
          <a:bodyPr wrap="square" rtlCol="0">
            <a:spAutoFit/>
          </a:bodyPr>
          <a:lstStyle/>
          <a:p>
            <a:r>
              <a:rPr lang="zh-CN" altLang="en-US" sz="2400"/>
              <a:t>也可以使用反证法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340946"/>
            <a:ext cx="2113280" cy="645160"/>
          </a:xfrm>
          <a:prstGeom prst="rect">
            <a:avLst/>
          </a:prstGeom>
          <a:noFill/>
        </p:spPr>
        <p:txBody>
          <a:bodyPr wrap="none">
            <a:spAutoFit/>
          </a:bodyPr>
          <a:lstStyle/>
          <a:p>
            <a:pPr algn="l"/>
            <a:r>
              <a:rPr lang="en-US" sz="3600" dirty="0">
                <a:latin typeface="+mj-ea"/>
                <a:ea typeface="+mj-ea"/>
              </a:rPr>
              <a:t>2021</a:t>
            </a:r>
            <a:r>
              <a:rPr lang="zh-CN" altLang="en-US" sz="3600" dirty="0">
                <a:latin typeface="+mj-ea"/>
                <a:ea typeface="+mj-ea"/>
              </a:rPr>
              <a:t>期中</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p:cNvPicPr>
            <a:picLocks noChangeAspect="1"/>
          </p:cNvPicPr>
          <p:nvPr/>
        </p:nvPicPr>
        <p:blipFill>
          <a:blip r:embed="rId4"/>
          <a:stretch>
            <a:fillRect/>
          </a:stretch>
        </p:blipFill>
        <p:spPr>
          <a:xfrm>
            <a:off x="1160780" y="1684020"/>
            <a:ext cx="9045575" cy="43916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62866"/>
            <a:ext cx="4283710" cy="645160"/>
          </a:xfrm>
          <a:prstGeom prst="rect">
            <a:avLst/>
          </a:prstGeom>
          <a:noFill/>
        </p:spPr>
        <p:txBody>
          <a:bodyPr wrap="none">
            <a:spAutoFit/>
          </a:bodyPr>
          <a:lstStyle/>
          <a:p>
            <a:pPr algn="l"/>
            <a:r>
              <a:rPr lang="en-US" sz="3600" dirty="0">
                <a:latin typeface="+mj-ea"/>
                <a:ea typeface="+mj-ea"/>
              </a:rPr>
              <a:t>2021</a:t>
            </a:r>
            <a:r>
              <a:rPr lang="zh-CN" altLang="en-US" sz="3600" dirty="0">
                <a:latin typeface="+mj-ea"/>
                <a:ea typeface="+mj-ea"/>
              </a:rPr>
              <a:t>期中</a:t>
            </a:r>
            <a:r>
              <a:rPr lang="en-US" altLang="zh-CN" sz="3600" dirty="0">
                <a:latin typeface="+mj-ea"/>
                <a:ea typeface="+mj-ea"/>
              </a:rPr>
              <a:t>——</a:t>
            </a:r>
            <a:r>
              <a:rPr lang="zh-CN" altLang="en-US" sz="3600" dirty="0">
                <a:latin typeface="+mj-ea"/>
                <a:ea typeface="+mj-ea"/>
              </a:rPr>
              <a:t>解答</a:t>
            </a:r>
            <a:r>
              <a:rPr lang="en-US" altLang="zh-CN" sz="3600" dirty="0">
                <a:latin typeface="+mj-ea"/>
                <a:ea typeface="+mj-ea"/>
              </a:rPr>
              <a:t>1</a:t>
            </a:r>
          </a:p>
        </p:txBody>
      </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p:cNvPicPr>
            <a:picLocks noChangeAspect="1"/>
          </p:cNvPicPr>
          <p:nvPr/>
        </p:nvPicPr>
        <p:blipFill>
          <a:blip r:embed="rId4"/>
          <a:stretch>
            <a:fillRect/>
          </a:stretch>
        </p:blipFill>
        <p:spPr>
          <a:xfrm>
            <a:off x="959485" y="1720850"/>
            <a:ext cx="8521700" cy="354139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dhYTM5YWIzYmY0ZGJlZDhmMGM4ZTVjZDViMGY5Yz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1200</Words>
  <Application>Microsoft Macintosh PowerPoint</Application>
  <PresentationFormat>宽屏</PresentationFormat>
  <Paragraphs>113</Paragraphs>
  <Slides>42</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-apple-system</vt:lpstr>
      <vt:lpstr>思源黑体 CN Light</vt:lpstr>
      <vt:lpstr>Microsoft YaHei</vt:lpstr>
      <vt:lpstr>Microsoft YaHei</vt:lpstr>
      <vt:lpstr>FZCuHeiSongS-B-GB</vt:lpstr>
      <vt:lpstr>FZShengShiKaiShuS-EB-GB</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Sizhe Li</dc:creator>
  <cp:lastModifiedBy>Zheyu Yao</cp:lastModifiedBy>
  <cp:revision>37</cp:revision>
  <dcterms:created xsi:type="dcterms:W3CDTF">2023-03-14T14:40:00Z</dcterms:created>
  <dcterms:modified xsi:type="dcterms:W3CDTF">2023-03-15T02:20:41Z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FE6E0E4C658F48EEBD3AB9E346DCCA4E</vt:lpwstr>
  </property>
  <property fmtid="{D5CDD505-2E9C-101B-9397-08002B2CF9AE}" pid="3" name="KSOProductBuildVer">
    <vt:lpwstr>2052-11.1.0.12970</vt:lpwstr>
  </property>
</Properties>
</file>